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4" r:id="rId5"/>
    <p:sldId id="259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4" r:id="rId14"/>
    <p:sldId id="291" r:id="rId15"/>
    <p:sldId id="268" r:id="rId16"/>
    <p:sldId id="271" r:id="rId17"/>
    <p:sldId id="269" r:id="rId18"/>
    <p:sldId id="270" r:id="rId1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2771DD29-ED9E-491D-8008-0A185A2B45E3}">
          <p14:sldIdLst>
            <p14:sldId id="256"/>
            <p14:sldId id="257"/>
            <p14:sldId id="258"/>
            <p14:sldId id="274"/>
            <p14:sldId id="259"/>
            <p14:sldId id="284"/>
            <p14:sldId id="285"/>
            <p14:sldId id="286"/>
            <p14:sldId id="287"/>
            <p14:sldId id="288"/>
            <p14:sldId id="289"/>
            <p14:sldId id="290"/>
            <p14:sldId id="294"/>
            <p14:sldId id="291"/>
            <p14:sldId id="268"/>
            <p14:sldId id="271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5" autoAdjust="0"/>
  </p:normalViewPr>
  <p:slideViewPr>
    <p:cSldViewPr>
      <p:cViewPr varScale="1">
        <p:scale>
          <a:sx n="77" d="100"/>
          <a:sy n="77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F938D8BC-634D-4B48-8AE4-38D31619EA29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006E53BD-C37D-4633-B1D0-1CF71890F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99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324C6970-BFC6-41D2-916B-B4070FF885C5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FEA68FC-2053-44A6-A201-9D2EDCF07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7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A68FC-2053-44A6-A201-9D2EDCF078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17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mtClean="0"/>
              <a:t>God's Present Intentins - The Church As A Window VC Lesson Trainer Notes</a:t>
            </a:r>
          </a:p>
        </p:txBody>
      </p:sp>
      <p:sp>
        <p:nvSpPr>
          <p:cNvPr id="128003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1000"/>
              <a:t>Last Updated 7/07</a:t>
            </a:r>
          </a:p>
        </p:txBody>
      </p:sp>
      <p:sp>
        <p:nvSpPr>
          <p:cNvPr id="12800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59C2BFC0-E360-4A00-8BA0-D98493063F9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11</a:t>
            </a:fld>
            <a:endParaRPr lang="en-US" altLang="en-US" smtClean="0"/>
          </a:p>
        </p:txBody>
      </p:sp>
      <p:sp>
        <p:nvSpPr>
          <p:cNvPr id="1280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7675" y="703263"/>
            <a:ext cx="3641725" cy="2732087"/>
          </a:xfrm>
          <a:ln/>
        </p:spPr>
      </p:sp>
      <p:sp>
        <p:nvSpPr>
          <p:cNvPr id="1280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Methodologies</a:t>
            </a:r>
            <a:r>
              <a:rPr lang="en-US" altLang="en-US" smtClean="0"/>
              <a:t>:  </a:t>
            </a:r>
            <a:r>
              <a:rPr lang="en-US" altLang="en-US" i="1" smtClean="0"/>
              <a:t>Visual Image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r>
              <a:rPr lang="en-US" altLang="en-US" b="1" smtClean="0"/>
              <a:t>Illustrations:  </a:t>
            </a:r>
          </a:p>
          <a:p>
            <a:pPr lvl="1" eaLnBrk="1" hangingPunct="1"/>
            <a:r>
              <a:rPr lang="en-US" altLang="en-US" smtClean="0"/>
              <a:t>Identified by ** in the contents notes.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Content:</a:t>
            </a:r>
          </a:p>
          <a:p>
            <a:pPr eaLnBrk="1" hangingPunct="1"/>
            <a:r>
              <a:rPr lang="en-US" altLang="en-US" smtClean="0"/>
              <a:t>Oh no – there is a wall preventing the broken man from seeing God’s good intentions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 is the wall?  Sin</a:t>
            </a:r>
          </a:p>
          <a:p>
            <a:pPr eaLnBrk="1" hangingPunct="1"/>
            <a:r>
              <a:rPr lang="en-US" altLang="en-US" smtClean="0"/>
              <a:t>Who’s sin?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Their sin – the world?</a:t>
            </a:r>
          </a:p>
          <a:p>
            <a:pPr eaLnBrk="1" hangingPunct="1"/>
            <a:r>
              <a:rPr lang="en-US" altLang="en-US" smtClean="0"/>
              <a:t>             or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Our sin – the church?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you were God – what would you do with this wall?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see what God has done with this wall.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mtClean="0"/>
              <a:t>God's Present Intentins - The Church As A Window VC Lesson Trainer Notes</a:t>
            </a:r>
          </a:p>
        </p:txBody>
      </p:sp>
      <p:sp>
        <p:nvSpPr>
          <p:cNvPr id="1290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1000"/>
              <a:t>Last Updated 7/07</a:t>
            </a:r>
          </a:p>
        </p:txBody>
      </p:sp>
      <p:sp>
        <p:nvSpPr>
          <p:cNvPr id="12902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DE14E1CB-7B59-4A85-BF93-770200777493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US" altLang="en-US" smtClean="0"/>
          </a:p>
        </p:txBody>
      </p:sp>
      <p:sp>
        <p:nvSpPr>
          <p:cNvPr id="1290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7675" y="703263"/>
            <a:ext cx="3641725" cy="2732087"/>
          </a:xfrm>
          <a:ln/>
        </p:spPr>
      </p:sp>
      <p:sp>
        <p:nvSpPr>
          <p:cNvPr id="1290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Methodologies</a:t>
            </a:r>
            <a:r>
              <a:rPr lang="en-US" altLang="en-US" smtClean="0"/>
              <a:t>:  </a:t>
            </a:r>
            <a:r>
              <a:rPr lang="en-US" altLang="en-US" i="1" smtClean="0"/>
              <a:t>Visual Image, Probing Questions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r>
              <a:rPr lang="en-US" altLang="en-US" b="1" smtClean="0"/>
              <a:t>Illustrations:  </a:t>
            </a:r>
          </a:p>
          <a:p>
            <a:pPr lvl="1" eaLnBrk="1" hangingPunct="1"/>
            <a:r>
              <a:rPr lang="en-US" altLang="en-US" smtClean="0"/>
              <a:t>Identified by ** in the contents notes.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Content:</a:t>
            </a:r>
          </a:p>
          <a:p>
            <a:pPr eaLnBrk="1" hangingPunct="1"/>
            <a:r>
              <a:rPr lang="en-US" altLang="en-US" smtClean="0"/>
              <a:t>What did God do?  He didn’t knock it down.  Sin will be with us until Jesus returns. So what did He do?  He put a window in the wall.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many panes are in the window?  Four</a:t>
            </a:r>
          </a:p>
          <a:p>
            <a:pPr eaLnBrk="1" hangingPunct="1"/>
            <a:r>
              <a:rPr lang="en-US" altLang="en-US" smtClean="0"/>
              <a:t>What do you think these four parts of the window represent?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338E-4B9A-4C3A-BA90-390C3EFE5A48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F04D-7A2D-4891-8C17-3B37B2739855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A9B0-AADA-4059-8F9D-EB83BDAD46A0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3D3-79D2-4A5E-8604-A8B79A2B2671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17CA-FA54-420E-99C6-C811F8027ED7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6A3C-B41B-4383-B299-95419DFA303E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BB-43A4-46DC-90D4-02918919EB65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0228-A6DF-474C-8BEC-AAC688D2C5C9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5814-3E67-4808-BCE0-78B16F803F60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4018-6AD5-4F99-8673-C1D601C641CF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91C-E49E-4BFF-8222-838CD0A0D75D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0D729B-EA15-4523-8EBC-D8EE9DA250E2}" type="datetime1">
              <a:rPr lang="en-US" smtClean="0"/>
              <a:pPr/>
              <a:t>5/22/2014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A53F90-7CFA-4BCC-84ED-FC1EA909C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315200" cy="2595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DiscIPULADO</a:t>
            </a:r>
            <a:r>
              <a:rPr lang="en-US" b="1" dirty="0" smtClean="0"/>
              <a:t>…</a:t>
            </a:r>
            <a:br>
              <a:rPr lang="en-US" b="1" dirty="0" smtClean="0"/>
            </a:br>
            <a:r>
              <a:rPr lang="en-US" b="1" dirty="0" smtClean="0"/>
              <a:t>la meta de la </a:t>
            </a:r>
            <a:r>
              <a:rPr lang="en-US" b="1" dirty="0" err="1" smtClean="0"/>
              <a:t>gran</a:t>
            </a:r>
            <a:r>
              <a:rPr lang="en-US" b="1" dirty="0" smtClean="0"/>
              <a:t> </a:t>
            </a:r>
            <a:r>
              <a:rPr lang="en-US" b="1" dirty="0" err="1" smtClean="0"/>
              <a:t>comision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b="1" dirty="0" err="1" smtClean="0"/>
              <a:t>Nuestra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prioridad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fuera</a:t>
            </a:r>
            <a:r>
              <a:rPr lang="en-US" sz="3500" b="1" dirty="0" smtClean="0"/>
              <a:t> de </a:t>
            </a:r>
            <a:r>
              <a:rPr lang="en-US" sz="3500" b="1" dirty="0" err="1" smtClean="0"/>
              <a:t>lugar</a:t>
            </a:r>
            <a:r>
              <a:rPr lang="en-US" sz="3500" b="1" dirty="0" smtClean="0"/>
              <a:t> y </a:t>
            </a:r>
            <a:r>
              <a:rPr lang="en-US" sz="3500" b="1" dirty="0" err="1" smtClean="0"/>
              <a:t>sus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consecuencias</a:t>
            </a:r>
            <a:r>
              <a:rPr lang="en-US" sz="3500" b="1" dirty="0" smtClean="0"/>
              <a:t> </a:t>
            </a:r>
          </a:p>
          <a:p>
            <a:endParaRPr lang="en-US" b="1" dirty="0" smtClean="0"/>
          </a:p>
          <a:p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sz="2400" b="1" dirty="0" smtClean="0"/>
              <a:t>Bob Moffitt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7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5) PUEDE EL EVANGELISMO LLEVAR AL PECADO?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endParaRPr lang="en-US" sz="800" b="1" dirty="0" smtClean="0"/>
          </a:p>
          <a:p>
            <a:endParaRPr lang="en-US" sz="800" b="1" dirty="0" smtClean="0"/>
          </a:p>
          <a:p>
            <a:r>
              <a:rPr lang="en-US" b="1" dirty="0" smtClean="0"/>
              <a:t>“ EL </a:t>
            </a:r>
            <a:r>
              <a:rPr lang="en-US" b="1" dirty="0" err="1" smtClean="0"/>
              <a:t>mínimo</a:t>
            </a:r>
            <a:r>
              <a:rPr lang="en-US" b="1" dirty="0" smtClean="0"/>
              <a:t> irreducible” del </a:t>
            </a:r>
            <a:r>
              <a:rPr lang="en-US" b="1" dirty="0" err="1" smtClean="0"/>
              <a:t>discipulado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err="1" smtClean="0"/>
              <a:t>Disminución</a:t>
            </a:r>
            <a:r>
              <a:rPr lang="en-US" b="1" dirty="0" smtClean="0"/>
              <a:t> del </a:t>
            </a:r>
            <a:r>
              <a:rPr lang="en-US" b="1" dirty="0" err="1" smtClean="0"/>
              <a:t>tiempo</a:t>
            </a:r>
            <a:r>
              <a:rPr lang="en-US" b="1" dirty="0" smtClean="0"/>
              <a:t>/</a:t>
            </a:r>
            <a:r>
              <a:rPr lang="en-US" b="1" dirty="0" err="1" smtClean="0"/>
              <a:t>energía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discipular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dirty="0" err="1" smtClean="0"/>
              <a:t>Bebes</a:t>
            </a:r>
            <a:r>
              <a:rPr lang="en-US" b="1" dirty="0" smtClean="0"/>
              <a:t> </a:t>
            </a:r>
            <a:r>
              <a:rPr lang="en-US" b="1" dirty="0" err="1" smtClean="0"/>
              <a:t>haciendo</a:t>
            </a:r>
            <a:r>
              <a:rPr lang="en-US" b="1" dirty="0" smtClean="0"/>
              <a:t> </a:t>
            </a:r>
            <a:r>
              <a:rPr lang="en-US" b="1" dirty="0" err="1" smtClean="0"/>
              <a:t>bebes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err="1" smtClean="0"/>
              <a:t>criar</a:t>
            </a:r>
            <a:r>
              <a:rPr lang="en-US" b="1" dirty="0" smtClean="0"/>
              <a:t> </a:t>
            </a:r>
            <a:r>
              <a:rPr lang="en-US" b="1" dirty="0" err="1" smtClean="0"/>
              <a:t>seguidores</a:t>
            </a:r>
            <a:r>
              <a:rPr lang="en-US" b="1" dirty="0" smtClean="0"/>
              <a:t> </a:t>
            </a:r>
            <a:r>
              <a:rPr lang="en-US" b="1" dirty="0" err="1" smtClean="0"/>
              <a:t>maduros</a:t>
            </a:r>
            <a:endParaRPr lang="en-US" b="1" dirty="0" smtClean="0"/>
          </a:p>
          <a:p>
            <a:r>
              <a:rPr lang="en-US" b="1" dirty="0" err="1" smtClean="0"/>
              <a:t>Ventas</a:t>
            </a:r>
            <a:r>
              <a:rPr lang="en-US" b="1" dirty="0" smtClean="0"/>
              <a:t>/</a:t>
            </a:r>
            <a:r>
              <a:rPr lang="en-US" b="1" dirty="0" err="1" smtClean="0"/>
              <a:t>Número</a:t>
            </a:r>
            <a:r>
              <a:rPr lang="en-US" b="1" dirty="0" smtClean="0"/>
              <a:t> de </a:t>
            </a:r>
            <a:r>
              <a:rPr lang="en-US" b="1" dirty="0" err="1" smtClean="0"/>
              <a:t>acercamiento</a:t>
            </a:r>
            <a:r>
              <a:rPr lang="en-US" b="1" dirty="0" smtClean="0"/>
              <a:t>- </a:t>
            </a:r>
            <a:r>
              <a:rPr lang="en-US" b="1" dirty="0" err="1" smtClean="0"/>
              <a:t>Inoculación</a:t>
            </a:r>
            <a:r>
              <a:rPr lang="en-US" b="1" dirty="0" smtClean="0"/>
              <a:t> contra </a:t>
            </a:r>
            <a:r>
              <a:rPr lang="en-US" b="1" dirty="0" err="1" smtClean="0"/>
              <a:t>Jesús</a:t>
            </a:r>
            <a:endParaRPr lang="en-US" b="1" dirty="0" smtClean="0"/>
          </a:p>
          <a:p>
            <a:pPr lvl="1"/>
            <a:r>
              <a:rPr lang="en-US" b="1" dirty="0" smtClean="0"/>
              <a:t>Argentina, Romania, India</a:t>
            </a:r>
          </a:p>
          <a:p>
            <a:r>
              <a:rPr lang="en-US" b="1" dirty="0" err="1" smtClean="0"/>
              <a:t>Evangelismo</a:t>
            </a:r>
            <a:r>
              <a:rPr lang="en-US" b="1" dirty="0" smtClean="0"/>
              <a:t> en la playa</a:t>
            </a:r>
          </a:p>
          <a:p>
            <a:r>
              <a:rPr lang="en-US" b="1" dirty="0" smtClean="0"/>
              <a:t>1/3 de </a:t>
            </a:r>
            <a:r>
              <a:rPr lang="en-US" b="1" dirty="0" err="1" smtClean="0"/>
              <a:t>las</a:t>
            </a:r>
            <a:r>
              <a:rPr lang="en-US" b="1" dirty="0" smtClean="0"/>
              <a:t> personas de </a:t>
            </a:r>
            <a:r>
              <a:rPr lang="en-US" b="1" dirty="0" err="1" smtClean="0"/>
              <a:t>afuera</a:t>
            </a:r>
            <a:r>
              <a:rPr lang="en-US" b="1" dirty="0" smtClean="0"/>
              <a:t> </a:t>
            </a:r>
            <a:r>
              <a:rPr lang="en-US" b="1" dirty="0" err="1" smtClean="0"/>
              <a:t>creen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somos</a:t>
            </a:r>
            <a:r>
              <a:rPr lang="en-US" b="1" dirty="0" smtClean="0"/>
              <a:t> </a:t>
            </a:r>
            <a:r>
              <a:rPr lang="en-US" b="1" dirty="0" err="1" smtClean="0"/>
              <a:t>sinceros</a:t>
            </a:r>
            <a:r>
              <a:rPr lang="en-US" b="1" dirty="0" smtClean="0"/>
              <a:t> ; 2/3 de </a:t>
            </a:r>
            <a:r>
              <a:rPr lang="en-US" b="1" dirty="0" err="1" smtClean="0"/>
              <a:t>nosotros</a:t>
            </a:r>
            <a:r>
              <a:rPr lang="en-US" b="1" dirty="0" smtClean="0"/>
              <a:t> </a:t>
            </a:r>
            <a:r>
              <a:rPr lang="en-US" b="1" dirty="0" err="1" smtClean="0"/>
              <a:t>creemos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somos</a:t>
            </a:r>
            <a:r>
              <a:rPr lang="en-US" b="1" dirty="0" smtClean="0"/>
              <a:t> </a:t>
            </a:r>
            <a:r>
              <a:rPr lang="en-US" b="1" dirty="0" err="1" smtClean="0"/>
              <a:t>sinceros</a:t>
            </a:r>
            <a:endParaRPr lang="en-US" b="1" dirty="0"/>
          </a:p>
          <a:p>
            <a:endParaRPr lang="en-US" b="1" dirty="0" smtClean="0"/>
          </a:p>
          <a:p>
            <a:endParaRPr lang="en-US" sz="100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4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00" dirty="0" smtClean="0">
              <a:solidFill>
                <a:schemeClr val="tx1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082752" y="1981200"/>
            <a:ext cx="754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800" b="1" dirty="0" smtClean="0"/>
              <a:t>      </a:t>
            </a:r>
            <a:r>
              <a:rPr lang="en-US" sz="4400" b="1" dirty="0" smtClean="0"/>
              <a:t>PECADO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800" b="1" dirty="0" smtClean="0"/>
          </a:p>
        </p:txBody>
      </p:sp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887B58CD-638E-4F52-826D-007AD4BB27E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3253" name="Group 4"/>
          <p:cNvGrpSpPr>
            <a:grpSpLocks/>
          </p:cNvGrpSpPr>
          <p:nvPr/>
        </p:nvGrpSpPr>
        <p:grpSpPr bwMode="auto">
          <a:xfrm>
            <a:off x="0" y="3103563"/>
            <a:ext cx="1600200" cy="3754437"/>
            <a:chOff x="1400" y="5916"/>
            <a:chExt cx="2326" cy="4720"/>
          </a:xfrm>
        </p:grpSpPr>
        <p:sp>
          <p:nvSpPr>
            <p:cNvPr id="53375" name="AutoShape 5"/>
            <p:cNvSpPr>
              <a:spLocks noChangeArrowheads="1"/>
            </p:cNvSpPr>
            <p:nvPr/>
          </p:nvSpPr>
          <p:spPr bwMode="auto">
            <a:xfrm rot="1992283">
              <a:off x="2099" y="9338"/>
              <a:ext cx="402" cy="978"/>
            </a:xfrm>
            <a:prstGeom prst="can">
              <a:avLst>
                <a:gd name="adj" fmla="val 60821"/>
              </a:avLst>
            </a:prstGeom>
            <a:solidFill>
              <a:srgbClr val="FFFFFF"/>
            </a:solidFill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6" name="Oval 6"/>
            <p:cNvSpPr>
              <a:spLocks noChangeArrowheads="1"/>
            </p:cNvSpPr>
            <p:nvPr/>
          </p:nvSpPr>
          <p:spPr bwMode="auto">
            <a:xfrm>
              <a:off x="2483" y="5916"/>
              <a:ext cx="996" cy="1109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7" name="AutoShape 7"/>
            <p:cNvSpPr>
              <a:spLocks noChangeArrowheads="1"/>
            </p:cNvSpPr>
            <p:nvPr/>
          </p:nvSpPr>
          <p:spPr bwMode="auto">
            <a:xfrm rot="-691797">
              <a:off x="2398" y="6236"/>
              <a:ext cx="1083" cy="131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78" name="Line 8"/>
            <p:cNvSpPr>
              <a:spLocks noChangeShapeType="1"/>
            </p:cNvSpPr>
            <p:nvPr/>
          </p:nvSpPr>
          <p:spPr bwMode="auto">
            <a:xfrm flipH="1">
              <a:off x="2832" y="7044"/>
              <a:ext cx="105" cy="188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9" name="Line 9"/>
            <p:cNvSpPr>
              <a:spLocks noChangeShapeType="1"/>
            </p:cNvSpPr>
            <p:nvPr/>
          </p:nvSpPr>
          <p:spPr bwMode="auto">
            <a:xfrm flipH="1">
              <a:off x="2036" y="7232"/>
              <a:ext cx="856" cy="28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0" name="Line 10"/>
            <p:cNvSpPr>
              <a:spLocks noChangeShapeType="1"/>
            </p:cNvSpPr>
            <p:nvPr/>
          </p:nvSpPr>
          <p:spPr bwMode="auto">
            <a:xfrm>
              <a:off x="2064" y="7496"/>
              <a:ext cx="1083" cy="6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381" name="Group 11"/>
            <p:cNvGrpSpPr>
              <a:grpSpLocks/>
            </p:cNvGrpSpPr>
            <p:nvPr/>
          </p:nvGrpSpPr>
          <p:grpSpPr bwMode="auto">
            <a:xfrm rot="21199819" flipH="1">
              <a:off x="2765" y="7206"/>
              <a:ext cx="961" cy="3041"/>
              <a:chOff x="8400" y="6412"/>
              <a:chExt cx="2200" cy="6468"/>
            </a:xfrm>
          </p:grpSpPr>
          <p:grpSp>
            <p:nvGrpSpPr>
              <p:cNvPr id="53389" name="Group 12"/>
              <p:cNvGrpSpPr>
                <a:grpSpLocks/>
              </p:cNvGrpSpPr>
              <p:nvPr/>
            </p:nvGrpSpPr>
            <p:grpSpPr bwMode="auto">
              <a:xfrm>
                <a:off x="8400" y="6412"/>
                <a:ext cx="2200" cy="6468"/>
                <a:chOff x="4600" y="6080"/>
                <a:chExt cx="2200" cy="6640"/>
              </a:xfrm>
            </p:grpSpPr>
            <p:sp>
              <p:nvSpPr>
                <p:cNvPr id="53392" name="Line 13"/>
                <p:cNvSpPr>
                  <a:spLocks noChangeShapeType="1"/>
                </p:cNvSpPr>
                <p:nvPr/>
              </p:nvSpPr>
              <p:spPr bwMode="auto">
                <a:xfrm>
                  <a:off x="5240" y="6080"/>
                  <a:ext cx="1560" cy="7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600" y="6800"/>
                  <a:ext cx="2160" cy="59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600" y="6120"/>
                  <a:ext cx="680" cy="65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90" name="Line 16"/>
              <p:cNvSpPr>
                <a:spLocks noChangeShapeType="1"/>
              </p:cNvSpPr>
              <p:nvPr/>
            </p:nvSpPr>
            <p:spPr bwMode="auto">
              <a:xfrm>
                <a:off x="8880" y="8808"/>
                <a:ext cx="880" cy="312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1" name="Oval 17"/>
              <p:cNvSpPr>
                <a:spLocks noChangeArrowheads="1"/>
              </p:cNvSpPr>
              <p:nvPr/>
            </p:nvSpPr>
            <p:spPr bwMode="auto">
              <a:xfrm rot="1392086">
                <a:off x="9006" y="6701"/>
                <a:ext cx="1594" cy="226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sp>
          <p:nvSpPr>
            <p:cNvPr id="53382" name="Line 18"/>
            <p:cNvSpPr>
              <a:spLocks noChangeShapeType="1"/>
            </p:cNvSpPr>
            <p:nvPr/>
          </p:nvSpPr>
          <p:spPr bwMode="auto">
            <a:xfrm>
              <a:off x="2947" y="7270"/>
              <a:ext cx="682" cy="66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3" name="AutoShape 19"/>
            <p:cNvSpPr>
              <a:spLocks noChangeArrowheads="1"/>
            </p:cNvSpPr>
            <p:nvPr/>
          </p:nvSpPr>
          <p:spPr bwMode="auto">
            <a:xfrm rot="6089160">
              <a:off x="2158" y="7360"/>
              <a:ext cx="79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00 h 21600"/>
                <a:gd name="T14" fmla="*/ 17089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4" name="Line 20"/>
            <p:cNvSpPr>
              <a:spLocks noChangeShapeType="1"/>
            </p:cNvSpPr>
            <p:nvPr/>
          </p:nvSpPr>
          <p:spPr bwMode="auto">
            <a:xfrm flipH="1">
              <a:off x="2431" y="8906"/>
              <a:ext cx="401" cy="6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5" name="Line 21"/>
            <p:cNvSpPr>
              <a:spLocks noChangeShapeType="1"/>
            </p:cNvSpPr>
            <p:nvPr/>
          </p:nvSpPr>
          <p:spPr bwMode="auto">
            <a:xfrm>
              <a:off x="2815" y="8906"/>
              <a:ext cx="611" cy="139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6" name="Freeform 22"/>
            <p:cNvSpPr>
              <a:spLocks/>
            </p:cNvSpPr>
            <p:nvPr/>
          </p:nvSpPr>
          <p:spPr bwMode="auto">
            <a:xfrm>
              <a:off x="1400" y="9827"/>
              <a:ext cx="908" cy="809"/>
            </a:xfrm>
            <a:custGeom>
              <a:avLst/>
              <a:gdLst>
                <a:gd name="T0" fmla="*/ 0 w 2080"/>
                <a:gd name="T1" fmla="*/ 0 h 1720"/>
                <a:gd name="T2" fmla="*/ 0 w 2080"/>
                <a:gd name="T3" fmla="*/ 1 h 1720"/>
                <a:gd name="T4" fmla="*/ 0 w 2080"/>
                <a:gd name="T5" fmla="*/ 0 h 1720"/>
                <a:gd name="T6" fmla="*/ 0 w 2080"/>
                <a:gd name="T7" fmla="*/ 0 h 1720"/>
                <a:gd name="T8" fmla="*/ 0 w 2080"/>
                <a:gd name="T9" fmla="*/ 0 h 1720"/>
                <a:gd name="T10" fmla="*/ 0 w 2080"/>
                <a:gd name="T11" fmla="*/ 0 h 1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0" h="1720">
                  <a:moveTo>
                    <a:pt x="2000" y="960"/>
                  </a:moveTo>
                  <a:cubicBezTo>
                    <a:pt x="2080" y="1160"/>
                    <a:pt x="1987" y="1720"/>
                    <a:pt x="1680" y="1680"/>
                  </a:cubicBezTo>
                  <a:cubicBezTo>
                    <a:pt x="1373" y="1640"/>
                    <a:pt x="320" y="993"/>
                    <a:pt x="160" y="720"/>
                  </a:cubicBezTo>
                  <a:cubicBezTo>
                    <a:pt x="0" y="447"/>
                    <a:pt x="547" y="80"/>
                    <a:pt x="720" y="40"/>
                  </a:cubicBezTo>
                  <a:cubicBezTo>
                    <a:pt x="893" y="0"/>
                    <a:pt x="993" y="313"/>
                    <a:pt x="1200" y="480"/>
                  </a:cubicBezTo>
                  <a:cubicBezTo>
                    <a:pt x="1407" y="647"/>
                    <a:pt x="1920" y="760"/>
                    <a:pt x="2000" y="96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7" name="Oval 23"/>
            <p:cNvSpPr>
              <a:spLocks noChangeArrowheads="1"/>
            </p:cNvSpPr>
            <p:nvPr/>
          </p:nvSpPr>
          <p:spPr bwMode="auto">
            <a:xfrm>
              <a:off x="1924" y="10053"/>
              <a:ext cx="332" cy="2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3388" name="Line 24"/>
            <p:cNvSpPr>
              <a:spLocks noChangeShapeType="1"/>
            </p:cNvSpPr>
            <p:nvPr/>
          </p:nvSpPr>
          <p:spPr bwMode="auto">
            <a:xfrm flipH="1">
              <a:off x="3253" y="7942"/>
              <a:ext cx="390" cy="4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4" name="Oval 25"/>
          <p:cNvSpPr>
            <a:spLocks noChangeArrowheads="1"/>
          </p:cNvSpPr>
          <p:nvPr/>
        </p:nvSpPr>
        <p:spPr bwMode="auto">
          <a:xfrm>
            <a:off x="4648200" y="3124200"/>
            <a:ext cx="2209800" cy="1828800"/>
          </a:xfrm>
          <a:prstGeom prst="ellipse">
            <a:avLst/>
          </a:prstGeom>
          <a:solidFill>
            <a:srgbClr val="3399FF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latin typeface="Arial" charset="0"/>
              </a:rPr>
              <a:t>Presente</a:t>
            </a:r>
            <a:endParaRPr lang="en-US" altLang="en-US" sz="2400" b="1" dirty="0">
              <a:latin typeface="Arial" charset="0"/>
            </a:endParaRPr>
          </a:p>
        </p:txBody>
      </p:sp>
      <p:sp>
        <p:nvSpPr>
          <p:cNvPr id="53255" name="Oval 26"/>
          <p:cNvSpPr>
            <a:spLocks noChangeArrowheads="1"/>
          </p:cNvSpPr>
          <p:nvPr/>
        </p:nvSpPr>
        <p:spPr bwMode="auto">
          <a:xfrm>
            <a:off x="6858000" y="3124200"/>
            <a:ext cx="2057400" cy="1828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800" b="1" dirty="0" err="1" smtClean="0">
                <a:solidFill>
                  <a:schemeClr val="bg1"/>
                </a:solidFill>
                <a:latin typeface="Arial" charset="0"/>
              </a:rPr>
              <a:t>Futuro</a:t>
            </a:r>
            <a:endParaRPr lang="en-US" altLang="en-US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</p:txBody>
      </p:sp>
      <p:grpSp>
        <p:nvGrpSpPr>
          <p:cNvPr id="53256" name="Group 27"/>
          <p:cNvGrpSpPr>
            <a:grpSpLocks/>
          </p:cNvGrpSpPr>
          <p:nvPr/>
        </p:nvGrpSpPr>
        <p:grpSpPr bwMode="auto">
          <a:xfrm rot="-5400000">
            <a:off x="938212" y="3265488"/>
            <a:ext cx="4156075" cy="2501900"/>
            <a:chOff x="1487" y="3049"/>
            <a:chExt cx="9264" cy="6324"/>
          </a:xfrm>
        </p:grpSpPr>
        <p:grpSp>
          <p:nvGrpSpPr>
            <p:cNvPr id="53262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53267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68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0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1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2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3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4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5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6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7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8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79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0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1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2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3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4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5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6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7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8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89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0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1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2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3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4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5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6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7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8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299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0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1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2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3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4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5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3306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7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9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0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1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2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3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4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5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6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7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8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9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0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1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2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3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4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5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6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7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8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9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0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1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2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3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4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5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6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7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8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9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0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1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2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3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4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5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6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7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8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9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0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1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2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3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4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5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6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7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8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9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0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1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2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3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4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5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6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7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8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9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0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1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2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3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4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53263" name="Group 137"/>
            <p:cNvGrpSpPr>
              <a:grpSpLocks/>
            </p:cNvGrpSpPr>
            <p:nvPr/>
          </p:nvGrpSpPr>
          <p:grpSpPr bwMode="auto">
            <a:xfrm rot="5400000">
              <a:off x="6706" y="5328"/>
              <a:ext cx="6324" cy="1766"/>
              <a:chOff x="1473" y="1443"/>
              <a:chExt cx="6324" cy="1766"/>
            </a:xfrm>
          </p:grpSpPr>
          <p:sp>
            <p:nvSpPr>
              <p:cNvPr id="53264" name="Freeform 138"/>
              <p:cNvSpPr>
                <a:spLocks/>
              </p:cNvSpPr>
              <p:nvPr/>
            </p:nvSpPr>
            <p:spPr bwMode="auto">
              <a:xfrm>
                <a:off x="2840" y="1443"/>
                <a:ext cx="4957" cy="1042"/>
              </a:xfrm>
              <a:custGeom>
                <a:avLst/>
                <a:gdLst>
                  <a:gd name="T0" fmla="*/ 0 w 6358"/>
                  <a:gd name="T1" fmla="*/ 0 h 1042"/>
                  <a:gd name="T2" fmla="*/ 2133 w 6358"/>
                  <a:gd name="T3" fmla="*/ 78 h 1042"/>
                  <a:gd name="T4" fmla="*/ 4957 w 6358"/>
                  <a:gd name="T5" fmla="*/ 1000 h 1042"/>
                  <a:gd name="T6" fmla="*/ 2993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3257" name="Line 141"/>
          <p:cNvSpPr>
            <a:spLocks noChangeShapeType="1"/>
          </p:cNvSpPr>
          <p:nvPr/>
        </p:nvSpPr>
        <p:spPr bwMode="auto">
          <a:xfrm flipV="1">
            <a:off x="1447800" y="3429000"/>
            <a:ext cx="990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42"/>
          <p:cNvSpPr>
            <a:spLocks noChangeShapeType="1"/>
          </p:cNvSpPr>
          <p:nvPr/>
        </p:nvSpPr>
        <p:spPr bwMode="auto">
          <a:xfrm>
            <a:off x="1447800" y="36576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Box 1"/>
          <p:cNvSpPr txBox="1">
            <a:spLocks noChangeArrowheads="1"/>
          </p:cNvSpPr>
          <p:nvPr/>
        </p:nvSpPr>
        <p:spPr bwMode="auto">
          <a:xfrm>
            <a:off x="360363" y="2209800"/>
            <a:ext cx="1374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Hombre</a:t>
            </a:r>
            <a:endParaRPr lang="en-US" altLang="en-US" sz="2000" b="1" dirty="0"/>
          </a:p>
        </p:txBody>
      </p:sp>
      <p:sp>
        <p:nvSpPr>
          <p:cNvPr id="53260" name="TextBox 2"/>
          <p:cNvSpPr txBox="1">
            <a:spLocks noChangeArrowheads="1"/>
          </p:cNvSpPr>
          <p:nvPr/>
        </p:nvSpPr>
        <p:spPr bwMode="auto">
          <a:xfrm>
            <a:off x="4267200" y="2225675"/>
            <a:ext cx="4876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 </a:t>
            </a:r>
            <a:r>
              <a:rPr lang="en-US" altLang="en-US" sz="3200" b="1" dirty="0" err="1" smtClean="0"/>
              <a:t>Intensiones</a:t>
            </a:r>
            <a:r>
              <a:rPr lang="en-US" altLang="en-US" sz="3200" b="1" dirty="0" smtClean="0"/>
              <a:t> de Dios</a:t>
            </a:r>
            <a:endParaRPr lang="en-US" altLang="en-US" sz="3200" b="1" dirty="0"/>
          </a:p>
        </p:txBody>
      </p:sp>
      <p:sp>
        <p:nvSpPr>
          <p:cNvPr id="53261" name="Rectangle 3"/>
          <p:cNvSpPr>
            <a:spLocks noChangeArrowheads="1"/>
          </p:cNvSpPr>
          <p:nvPr/>
        </p:nvSpPr>
        <p:spPr bwMode="auto">
          <a:xfrm>
            <a:off x="76200" y="609600"/>
            <a:ext cx="9067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latin typeface="+mj-lt"/>
              </a:rPr>
              <a:t>6) El </a:t>
            </a:r>
            <a:r>
              <a:rPr lang="en-US" b="1" dirty="0" err="1" smtClean="0">
                <a:latin typeface="+mj-lt"/>
              </a:rPr>
              <a:t>Pecado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Oculta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las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Intenciones</a:t>
            </a:r>
            <a:r>
              <a:rPr lang="en-US" b="1" dirty="0" smtClean="0">
                <a:latin typeface="+mj-lt"/>
              </a:rPr>
              <a:t> de Dios </a:t>
            </a:r>
            <a:endParaRPr lang="en-US" altLang="en-US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8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 rot="-5400000">
            <a:off x="-458395" y="2266845"/>
            <a:ext cx="4156075" cy="2501898"/>
            <a:chOff x="1487" y="3049"/>
            <a:chExt cx="9264" cy="6324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8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9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3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4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7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19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1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2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3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4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5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6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7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8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29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0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1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2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3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4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5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6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7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8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39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0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1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2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3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4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5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6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4" name="Group 137"/>
            <p:cNvGrpSpPr>
              <a:grpSpLocks/>
            </p:cNvGrpSpPr>
            <p:nvPr/>
          </p:nvGrpSpPr>
          <p:grpSpPr bwMode="auto">
            <a:xfrm rot="5400000">
              <a:off x="6706" y="5328"/>
              <a:ext cx="6324" cy="1766"/>
              <a:chOff x="1473" y="1443"/>
              <a:chExt cx="6324" cy="1766"/>
            </a:xfrm>
          </p:grpSpPr>
          <p:sp>
            <p:nvSpPr>
              <p:cNvPr id="5" name="Freeform 138"/>
              <p:cNvSpPr>
                <a:spLocks/>
              </p:cNvSpPr>
              <p:nvPr/>
            </p:nvSpPr>
            <p:spPr bwMode="auto">
              <a:xfrm>
                <a:off x="2840" y="1443"/>
                <a:ext cx="4957" cy="1042"/>
              </a:xfrm>
              <a:custGeom>
                <a:avLst/>
                <a:gdLst>
                  <a:gd name="T0" fmla="*/ 0 w 6358"/>
                  <a:gd name="T1" fmla="*/ 0 h 1042"/>
                  <a:gd name="T2" fmla="*/ 2133 w 6358"/>
                  <a:gd name="T3" fmla="*/ 78 h 1042"/>
                  <a:gd name="T4" fmla="*/ 4957 w 6358"/>
                  <a:gd name="T5" fmla="*/ 1000 h 1042"/>
                  <a:gd name="T6" fmla="*/ 2993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6" name="TextBox 115"/>
          <p:cNvSpPr txBox="1"/>
          <p:nvPr/>
        </p:nvSpPr>
        <p:spPr>
          <a:xfrm>
            <a:off x="3200400" y="1143000"/>
            <a:ext cx="5943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Disobediencia</a:t>
            </a:r>
            <a:r>
              <a:rPr lang="en-US" sz="3200" b="1" dirty="0" smtClean="0"/>
              <a:t> en  </a:t>
            </a:r>
          </a:p>
          <a:p>
            <a:endParaRPr lang="en-US" sz="2800" b="1" dirty="0"/>
          </a:p>
          <a:p>
            <a:r>
              <a:rPr lang="en-US" sz="2800" b="1" dirty="0" smtClean="0"/>
              <a:t>La </a:t>
            </a:r>
            <a:r>
              <a:rPr lang="en-US" sz="2800" b="1" dirty="0" err="1" smtClean="0"/>
              <a:t>vida</a:t>
            </a:r>
            <a:r>
              <a:rPr lang="en-US" sz="2800" b="1" dirty="0" smtClean="0"/>
              <a:t> personal </a:t>
            </a:r>
          </a:p>
          <a:p>
            <a:endParaRPr lang="en-US" sz="800" b="1" dirty="0"/>
          </a:p>
          <a:p>
            <a:r>
              <a:rPr lang="en-US" sz="2800" b="1" dirty="0" err="1" smtClean="0"/>
              <a:t>Familias</a:t>
            </a:r>
            <a:endParaRPr lang="en-US" sz="2800" b="1" dirty="0" smtClean="0"/>
          </a:p>
          <a:p>
            <a:endParaRPr lang="en-US" sz="800" b="1" dirty="0"/>
          </a:p>
          <a:p>
            <a:r>
              <a:rPr lang="en-US" sz="2800" b="1" dirty="0" err="1" smtClean="0"/>
              <a:t>Hermanos</a:t>
            </a:r>
            <a:r>
              <a:rPr lang="en-US" sz="2800" b="1" dirty="0" smtClean="0"/>
              <a:t> y Hermanas en Cristo</a:t>
            </a:r>
          </a:p>
          <a:p>
            <a:endParaRPr lang="en-US" sz="800" b="1" dirty="0"/>
          </a:p>
          <a:p>
            <a:r>
              <a:rPr lang="en-US" sz="2800" b="1" dirty="0" err="1" smtClean="0"/>
              <a:t>Vecinos</a:t>
            </a:r>
            <a:endParaRPr lang="en-US" sz="2800" b="1" dirty="0" smtClean="0"/>
          </a:p>
          <a:p>
            <a:endParaRPr lang="en-US" sz="800" b="1" dirty="0"/>
          </a:p>
          <a:p>
            <a:r>
              <a:rPr lang="en-US" sz="2800" b="1" dirty="0" err="1" smtClean="0"/>
              <a:t>Gobierno</a:t>
            </a:r>
            <a:r>
              <a:rPr lang="en-US" sz="2800" b="1" dirty="0" smtClean="0"/>
              <a:t> ,</a:t>
            </a:r>
            <a:r>
              <a:rPr lang="en-US" sz="2800" b="1" dirty="0" err="1" smtClean="0"/>
              <a:t>Empleadores</a:t>
            </a:r>
            <a:r>
              <a:rPr lang="en-US" sz="2800" b="1" dirty="0" smtClean="0"/>
              <a:t> ,</a:t>
            </a:r>
            <a:r>
              <a:rPr lang="en-US" sz="2800" b="1" dirty="0" err="1" smtClean="0"/>
              <a:t>Empleados</a:t>
            </a:r>
            <a:endParaRPr lang="en-US" sz="2800" b="1" dirty="0" smtClean="0"/>
          </a:p>
          <a:p>
            <a:endParaRPr lang="en-US" sz="800" b="1" dirty="0"/>
          </a:p>
          <a:p>
            <a:r>
              <a:rPr lang="en-US" sz="2800" b="1" dirty="0" err="1" smtClean="0"/>
              <a:t>Enemigos</a:t>
            </a:r>
            <a:endParaRPr lang="en-US" sz="2800" b="1" dirty="0"/>
          </a:p>
        </p:txBody>
      </p:sp>
      <p:sp>
        <p:nvSpPr>
          <p:cNvPr id="117" name="Freeform 138"/>
          <p:cNvSpPr>
            <a:spLocks/>
          </p:cNvSpPr>
          <p:nvPr/>
        </p:nvSpPr>
        <p:spPr bwMode="auto">
          <a:xfrm>
            <a:off x="580746" y="1336876"/>
            <a:ext cx="2285099" cy="467469"/>
          </a:xfrm>
          <a:custGeom>
            <a:avLst/>
            <a:gdLst>
              <a:gd name="T0" fmla="*/ 0 w 6358"/>
              <a:gd name="T1" fmla="*/ 0 h 1042"/>
              <a:gd name="T2" fmla="*/ 2133 w 6358"/>
              <a:gd name="T3" fmla="*/ 78 h 1042"/>
              <a:gd name="T4" fmla="*/ 4957 w 6358"/>
              <a:gd name="T5" fmla="*/ 1000 h 1042"/>
              <a:gd name="T6" fmla="*/ 2993 w 6358"/>
              <a:gd name="T7" fmla="*/ 1042 h 1042"/>
              <a:gd name="T8" fmla="*/ 0 w 6358"/>
              <a:gd name="T9" fmla="*/ 0 h 10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58" h="1042">
                <a:moveTo>
                  <a:pt x="0" y="0"/>
                </a:moveTo>
                <a:lnTo>
                  <a:pt x="2736" y="78"/>
                </a:lnTo>
                <a:lnTo>
                  <a:pt x="6358" y="1000"/>
                </a:lnTo>
                <a:lnTo>
                  <a:pt x="3839" y="1042"/>
                </a:lnTo>
                <a:lnTo>
                  <a:pt x="0" y="0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200" b="1" dirty="0" err="1" smtClean="0"/>
              <a:t>Muro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Pecado</a:t>
            </a:r>
            <a:endParaRPr lang="en-US" sz="3200" b="1" dirty="0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9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LA IGLESIA COMO UNA VENTANA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1965325"/>
            <a:ext cx="8001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Hombre             </a:t>
            </a:r>
            <a:r>
              <a:rPr lang="en-US" sz="2800" b="1" dirty="0" err="1" smtClean="0"/>
              <a:t>Iglesia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C060784D-9A55-4CF5-B69C-2BF23F43BCC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54277" name="Group 4"/>
          <p:cNvGrpSpPr>
            <a:grpSpLocks/>
          </p:cNvGrpSpPr>
          <p:nvPr/>
        </p:nvGrpSpPr>
        <p:grpSpPr bwMode="auto">
          <a:xfrm>
            <a:off x="0" y="3581400"/>
            <a:ext cx="1600200" cy="3276600"/>
            <a:chOff x="1400" y="5916"/>
            <a:chExt cx="2326" cy="4720"/>
          </a:xfrm>
        </p:grpSpPr>
        <p:sp>
          <p:nvSpPr>
            <p:cNvPr id="54402" name="AutoShape 5"/>
            <p:cNvSpPr>
              <a:spLocks noChangeArrowheads="1"/>
            </p:cNvSpPr>
            <p:nvPr/>
          </p:nvSpPr>
          <p:spPr bwMode="auto">
            <a:xfrm rot="1992283">
              <a:off x="2099" y="9338"/>
              <a:ext cx="402" cy="978"/>
            </a:xfrm>
            <a:prstGeom prst="can">
              <a:avLst>
                <a:gd name="adj" fmla="val 60821"/>
              </a:avLst>
            </a:prstGeom>
            <a:solidFill>
              <a:srgbClr val="FFFFFF"/>
            </a:solidFill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3" name="Oval 6"/>
            <p:cNvSpPr>
              <a:spLocks noChangeArrowheads="1"/>
            </p:cNvSpPr>
            <p:nvPr/>
          </p:nvSpPr>
          <p:spPr bwMode="auto">
            <a:xfrm>
              <a:off x="2483" y="5916"/>
              <a:ext cx="996" cy="1109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4" name="AutoShape 7"/>
            <p:cNvSpPr>
              <a:spLocks noChangeArrowheads="1"/>
            </p:cNvSpPr>
            <p:nvPr/>
          </p:nvSpPr>
          <p:spPr bwMode="auto">
            <a:xfrm rot="-691797">
              <a:off x="2398" y="6236"/>
              <a:ext cx="1083" cy="131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05" name="Line 8"/>
            <p:cNvSpPr>
              <a:spLocks noChangeShapeType="1"/>
            </p:cNvSpPr>
            <p:nvPr/>
          </p:nvSpPr>
          <p:spPr bwMode="auto">
            <a:xfrm flipH="1">
              <a:off x="2832" y="7044"/>
              <a:ext cx="105" cy="188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Line 9"/>
            <p:cNvSpPr>
              <a:spLocks noChangeShapeType="1"/>
            </p:cNvSpPr>
            <p:nvPr/>
          </p:nvSpPr>
          <p:spPr bwMode="auto">
            <a:xfrm flipH="1">
              <a:off x="2036" y="7232"/>
              <a:ext cx="856" cy="28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Line 10"/>
            <p:cNvSpPr>
              <a:spLocks noChangeShapeType="1"/>
            </p:cNvSpPr>
            <p:nvPr/>
          </p:nvSpPr>
          <p:spPr bwMode="auto">
            <a:xfrm>
              <a:off x="2064" y="7496"/>
              <a:ext cx="1083" cy="63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408" name="Group 11"/>
            <p:cNvGrpSpPr>
              <a:grpSpLocks/>
            </p:cNvGrpSpPr>
            <p:nvPr/>
          </p:nvGrpSpPr>
          <p:grpSpPr bwMode="auto">
            <a:xfrm rot="21199819" flipH="1">
              <a:off x="2765" y="7206"/>
              <a:ext cx="961" cy="3041"/>
              <a:chOff x="8400" y="6412"/>
              <a:chExt cx="2200" cy="6468"/>
            </a:xfrm>
          </p:grpSpPr>
          <p:grpSp>
            <p:nvGrpSpPr>
              <p:cNvPr id="54416" name="Group 12"/>
              <p:cNvGrpSpPr>
                <a:grpSpLocks/>
              </p:cNvGrpSpPr>
              <p:nvPr/>
            </p:nvGrpSpPr>
            <p:grpSpPr bwMode="auto">
              <a:xfrm>
                <a:off x="8400" y="6412"/>
                <a:ext cx="2200" cy="6468"/>
                <a:chOff x="4600" y="6080"/>
                <a:chExt cx="2200" cy="6640"/>
              </a:xfrm>
            </p:grpSpPr>
            <p:sp>
              <p:nvSpPr>
                <p:cNvPr id="54419" name="Line 13"/>
                <p:cNvSpPr>
                  <a:spLocks noChangeShapeType="1"/>
                </p:cNvSpPr>
                <p:nvPr/>
              </p:nvSpPr>
              <p:spPr bwMode="auto">
                <a:xfrm>
                  <a:off x="5240" y="6080"/>
                  <a:ext cx="1560" cy="7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2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600" y="6800"/>
                  <a:ext cx="2160" cy="59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2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600" y="6120"/>
                  <a:ext cx="680" cy="6520"/>
                </a:xfrm>
                <a:prstGeom prst="line">
                  <a:avLst/>
                </a:prstGeom>
                <a:noFill/>
                <a:ln w="762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417" name="Line 16"/>
              <p:cNvSpPr>
                <a:spLocks noChangeShapeType="1"/>
              </p:cNvSpPr>
              <p:nvPr/>
            </p:nvSpPr>
            <p:spPr bwMode="auto">
              <a:xfrm>
                <a:off x="8880" y="8808"/>
                <a:ext cx="880" cy="312"/>
              </a:xfrm>
              <a:prstGeom prst="line">
                <a:avLst/>
              </a:prstGeom>
              <a:noFill/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18" name="Oval 17"/>
              <p:cNvSpPr>
                <a:spLocks noChangeArrowheads="1"/>
              </p:cNvSpPr>
              <p:nvPr/>
            </p:nvSpPr>
            <p:spPr bwMode="auto">
              <a:xfrm rot="1392086">
                <a:off x="9006" y="6701"/>
                <a:ext cx="1594" cy="226"/>
              </a:xfrm>
              <a:prstGeom prst="ellipse">
                <a:avLst/>
              </a:prstGeom>
              <a:solidFill>
                <a:srgbClr val="FFFFFF"/>
              </a:solidFill>
              <a:ln w="762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sp>
          <p:nvSpPr>
            <p:cNvPr id="54409" name="Line 18"/>
            <p:cNvSpPr>
              <a:spLocks noChangeShapeType="1"/>
            </p:cNvSpPr>
            <p:nvPr/>
          </p:nvSpPr>
          <p:spPr bwMode="auto">
            <a:xfrm>
              <a:off x="2947" y="7270"/>
              <a:ext cx="682" cy="66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AutoShape 19"/>
            <p:cNvSpPr>
              <a:spLocks noChangeArrowheads="1"/>
            </p:cNvSpPr>
            <p:nvPr/>
          </p:nvSpPr>
          <p:spPr bwMode="auto">
            <a:xfrm rot="6089160">
              <a:off x="2158" y="7360"/>
              <a:ext cx="79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00 h 21600"/>
                <a:gd name="T14" fmla="*/ 17089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Line 20"/>
            <p:cNvSpPr>
              <a:spLocks noChangeShapeType="1"/>
            </p:cNvSpPr>
            <p:nvPr/>
          </p:nvSpPr>
          <p:spPr bwMode="auto">
            <a:xfrm flipH="1">
              <a:off x="2431" y="8906"/>
              <a:ext cx="401" cy="6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2" name="Line 21"/>
            <p:cNvSpPr>
              <a:spLocks noChangeShapeType="1"/>
            </p:cNvSpPr>
            <p:nvPr/>
          </p:nvSpPr>
          <p:spPr bwMode="auto">
            <a:xfrm>
              <a:off x="2815" y="8906"/>
              <a:ext cx="611" cy="139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Freeform 22"/>
            <p:cNvSpPr>
              <a:spLocks/>
            </p:cNvSpPr>
            <p:nvPr/>
          </p:nvSpPr>
          <p:spPr bwMode="auto">
            <a:xfrm>
              <a:off x="1400" y="9827"/>
              <a:ext cx="908" cy="809"/>
            </a:xfrm>
            <a:custGeom>
              <a:avLst/>
              <a:gdLst>
                <a:gd name="T0" fmla="*/ 0 w 2080"/>
                <a:gd name="T1" fmla="*/ 0 h 1720"/>
                <a:gd name="T2" fmla="*/ 0 w 2080"/>
                <a:gd name="T3" fmla="*/ 1 h 1720"/>
                <a:gd name="T4" fmla="*/ 0 w 2080"/>
                <a:gd name="T5" fmla="*/ 0 h 1720"/>
                <a:gd name="T6" fmla="*/ 0 w 2080"/>
                <a:gd name="T7" fmla="*/ 0 h 1720"/>
                <a:gd name="T8" fmla="*/ 0 w 2080"/>
                <a:gd name="T9" fmla="*/ 0 h 1720"/>
                <a:gd name="T10" fmla="*/ 0 w 2080"/>
                <a:gd name="T11" fmla="*/ 0 h 1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80" h="1720">
                  <a:moveTo>
                    <a:pt x="2000" y="960"/>
                  </a:moveTo>
                  <a:cubicBezTo>
                    <a:pt x="2080" y="1160"/>
                    <a:pt x="1987" y="1720"/>
                    <a:pt x="1680" y="1680"/>
                  </a:cubicBezTo>
                  <a:cubicBezTo>
                    <a:pt x="1373" y="1640"/>
                    <a:pt x="320" y="993"/>
                    <a:pt x="160" y="720"/>
                  </a:cubicBezTo>
                  <a:cubicBezTo>
                    <a:pt x="0" y="447"/>
                    <a:pt x="547" y="80"/>
                    <a:pt x="720" y="40"/>
                  </a:cubicBezTo>
                  <a:cubicBezTo>
                    <a:pt x="893" y="0"/>
                    <a:pt x="993" y="313"/>
                    <a:pt x="1200" y="480"/>
                  </a:cubicBezTo>
                  <a:cubicBezTo>
                    <a:pt x="1407" y="647"/>
                    <a:pt x="1920" y="760"/>
                    <a:pt x="2000" y="960"/>
                  </a:cubicBezTo>
                  <a:close/>
                </a:path>
              </a:pathLst>
            </a:custGeom>
            <a:solidFill>
              <a:srgbClr val="FFFFFF"/>
            </a:solidFill>
            <a:ln w="762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Oval 23"/>
            <p:cNvSpPr>
              <a:spLocks noChangeArrowheads="1"/>
            </p:cNvSpPr>
            <p:nvPr/>
          </p:nvSpPr>
          <p:spPr bwMode="auto">
            <a:xfrm>
              <a:off x="1924" y="10053"/>
              <a:ext cx="332" cy="2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000"/>
            </a:p>
          </p:txBody>
        </p:sp>
        <p:sp>
          <p:nvSpPr>
            <p:cNvPr id="54415" name="Line 24"/>
            <p:cNvSpPr>
              <a:spLocks noChangeShapeType="1"/>
            </p:cNvSpPr>
            <p:nvPr/>
          </p:nvSpPr>
          <p:spPr bwMode="auto">
            <a:xfrm flipH="1">
              <a:off x="3253" y="7942"/>
              <a:ext cx="390" cy="4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8" name="Oval 25"/>
          <p:cNvSpPr>
            <a:spLocks noChangeArrowheads="1"/>
          </p:cNvSpPr>
          <p:nvPr/>
        </p:nvSpPr>
        <p:spPr bwMode="auto">
          <a:xfrm>
            <a:off x="4648200" y="3124200"/>
            <a:ext cx="2209800" cy="1828800"/>
          </a:xfrm>
          <a:prstGeom prst="ellipse">
            <a:avLst/>
          </a:prstGeom>
          <a:solidFill>
            <a:srgbClr val="3399FF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latin typeface="Arial" charset="0"/>
              </a:rPr>
              <a:t>Presente</a:t>
            </a:r>
            <a:endParaRPr lang="en-US" altLang="en-US" sz="2400" b="1" dirty="0">
              <a:latin typeface="Arial" charset="0"/>
            </a:endParaRPr>
          </a:p>
        </p:txBody>
      </p:sp>
      <p:sp>
        <p:nvSpPr>
          <p:cNvPr id="54279" name="Oval 26"/>
          <p:cNvSpPr>
            <a:spLocks noChangeArrowheads="1"/>
          </p:cNvSpPr>
          <p:nvPr/>
        </p:nvSpPr>
        <p:spPr bwMode="auto">
          <a:xfrm>
            <a:off x="6858000" y="3124200"/>
            <a:ext cx="2057400" cy="1828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0000"/>
            </a:solidFill>
            <a:round/>
            <a:headEnd/>
            <a:tailEnd/>
          </a:ln>
          <a:effectLst>
            <a:outerShdw dist="217018" dir="1233363" algn="ctr" rotWithShape="0">
              <a:srgbClr val="808080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800" b="1" dirty="0" err="1" smtClean="0">
                <a:solidFill>
                  <a:schemeClr val="bg1"/>
                </a:solidFill>
                <a:latin typeface="Arial" charset="0"/>
              </a:rPr>
              <a:t>Futuro</a:t>
            </a:r>
            <a:endParaRPr lang="en-US" altLang="en-US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dirty="0">
              <a:latin typeface="Arial" charset="0"/>
            </a:endParaRPr>
          </a:p>
        </p:txBody>
      </p:sp>
      <p:grpSp>
        <p:nvGrpSpPr>
          <p:cNvPr id="54280" name="Group 27"/>
          <p:cNvGrpSpPr>
            <a:grpSpLocks/>
          </p:cNvGrpSpPr>
          <p:nvPr/>
        </p:nvGrpSpPr>
        <p:grpSpPr bwMode="auto">
          <a:xfrm rot="-5400000">
            <a:off x="893763" y="3144838"/>
            <a:ext cx="4537075" cy="2514600"/>
            <a:chOff x="1487" y="3015"/>
            <a:chExt cx="9263" cy="6358"/>
          </a:xfrm>
        </p:grpSpPr>
        <p:grpSp>
          <p:nvGrpSpPr>
            <p:cNvPr id="54289" name="Group 28"/>
            <p:cNvGrpSpPr>
              <a:grpSpLocks/>
            </p:cNvGrpSpPr>
            <p:nvPr/>
          </p:nvGrpSpPr>
          <p:grpSpPr bwMode="auto">
            <a:xfrm rot="5400000">
              <a:off x="3170" y="1902"/>
              <a:ext cx="5222" cy="8588"/>
              <a:chOff x="2010" y="2118"/>
              <a:chExt cx="5222" cy="8588"/>
            </a:xfrm>
          </p:grpSpPr>
          <p:sp>
            <p:nvSpPr>
              <p:cNvPr id="54294" name="Rectangle 29"/>
              <p:cNvSpPr>
                <a:spLocks noChangeArrowheads="1"/>
              </p:cNvSpPr>
              <p:nvPr/>
            </p:nvSpPr>
            <p:spPr bwMode="auto">
              <a:xfrm>
                <a:off x="5226" y="3085"/>
                <a:ext cx="1933" cy="7621"/>
              </a:xfrm>
              <a:prstGeom prst="rect">
                <a:avLst/>
              </a:pr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5" name="Freeform 30"/>
              <p:cNvSpPr>
                <a:spLocks/>
              </p:cNvSpPr>
              <p:nvPr/>
            </p:nvSpPr>
            <p:spPr bwMode="auto">
              <a:xfrm>
                <a:off x="2080" y="2118"/>
                <a:ext cx="3146" cy="8578"/>
              </a:xfrm>
              <a:custGeom>
                <a:avLst/>
                <a:gdLst>
                  <a:gd name="T0" fmla="*/ 0 w 3146"/>
                  <a:gd name="T1" fmla="*/ 6524 h 8578"/>
                  <a:gd name="T2" fmla="*/ 3146 w 3146"/>
                  <a:gd name="T3" fmla="*/ 8578 h 8578"/>
                  <a:gd name="T4" fmla="*/ 3146 w 3146"/>
                  <a:gd name="T5" fmla="*/ 1029 h 8578"/>
                  <a:gd name="T6" fmla="*/ 2646 w 3146"/>
                  <a:gd name="T7" fmla="*/ 662 h 8578"/>
                  <a:gd name="T8" fmla="*/ 0 w 3146"/>
                  <a:gd name="T9" fmla="*/ 0 h 8578"/>
                  <a:gd name="T10" fmla="*/ 0 w 3146"/>
                  <a:gd name="T11" fmla="*/ 6524 h 85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46" h="8578">
                    <a:moveTo>
                      <a:pt x="0" y="6524"/>
                    </a:moveTo>
                    <a:lnTo>
                      <a:pt x="3146" y="8578"/>
                    </a:lnTo>
                    <a:lnTo>
                      <a:pt x="3146" y="1029"/>
                    </a:lnTo>
                    <a:lnTo>
                      <a:pt x="2646" y="662"/>
                    </a:lnTo>
                    <a:lnTo>
                      <a:pt x="0" y="0"/>
                    </a:lnTo>
                    <a:lnTo>
                      <a:pt x="0" y="6524"/>
                    </a:lnTo>
                    <a:close/>
                  </a:path>
                </a:pathLst>
              </a:custGeom>
              <a:solidFill>
                <a:srgbClr val="60606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Freeform 31"/>
              <p:cNvSpPr>
                <a:spLocks/>
              </p:cNvSpPr>
              <p:nvPr/>
            </p:nvSpPr>
            <p:spPr bwMode="auto">
              <a:xfrm>
                <a:off x="5192" y="3085"/>
                <a:ext cx="1933" cy="867"/>
              </a:xfrm>
              <a:custGeom>
                <a:avLst/>
                <a:gdLst>
                  <a:gd name="T0" fmla="*/ 0 w 1933"/>
                  <a:gd name="T1" fmla="*/ 0 h 867"/>
                  <a:gd name="T2" fmla="*/ 1933 w 1933"/>
                  <a:gd name="T3" fmla="*/ 0 h 867"/>
                  <a:gd name="T4" fmla="*/ 1933 w 1933"/>
                  <a:gd name="T5" fmla="*/ 867 h 867"/>
                  <a:gd name="T6" fmla="*/ 0 w 1933"/>
                  <a:gd name="T7" fmla="*/ 409 h 867"/>
                  <a:gd name="T8" fmla="*/ 0 w 1933"/>
                  <a:gd name="T9" fmla="*/ 0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3" h="867">
                    <a:moveTo>
                      <a:pt x="0" y="0"/>
                    </a:moveTo>
                    <a:lnTo>
                      <a:pt x="1933" y="0"/>
                    </a:lnTo>
                    <a:lnTo>
                      <a:pt x="1933" y="867"/>
                    </a:lnTo>
                    <a:lnTo>
                      <a:pt x="0" y="4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Rectangle 32"/>
              <p:cNvSpPr>
                <a:spLocks noChangeArrowheads="1"/>
              </p:cNvSpPr>
              <p:nvPr/>
            </p:nvSpPr>
            <p:spPr bwMode="auto">
              <a:xfrm>
                <a:off x="5226" y="4205"/>
                <a:ext cx="939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8" name="Rectangle 33"/>
              <p:cNvSpPr>
                <a:spLocks noChangeArrowheads="1"/>
              </p:cNvSpPr>
              <p:nvPr/>
            </p:nvSpPr>
            <p:spPr bwMode="auto">
              <a:xfrm>
                <a:off x="6239" y="4192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299" name="Rectangle 34"/>
              <p:cNvSpPr>
                <a:spLocks noChangeArrowheads="1"/>
              </p:cNvSpPr>
              <p:nvPr/>
            </p:nvSpPr>
            <p:spPr bwMode="auto">
              <a:xfrm>
                <a:off x="5719" y="3689"/>
                <a:ext cx="97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0" name="Rectangle 35"/>
              <p:cNvSpPr>
                <a:spLocks noChangeArrowheads="1"/>
              </p:cNvSpPr>
              <p:nvPr/>
            </p:nvSpPr>
            <p:spPr bwMode="auto">
              <a:xfrm>
                <a:off x="6729" y="3686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1" name="Rectangle 36"/>
              <p:cNvSpPr>
                <a:spLocks noChangeArrowheads="1"/>
              </p:cNvSpPr>
              <p:nvPr/>
            </p:nvSpPr>
            <p:spPr bwMode="auto">
              <a:xfrm>
                <a:off x="5169" y="3686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2" name="Rectangle 37"/>
              <p:cNvSpPr>
                <a:spLocks noChangeArrowheads="1"/>
              </p:cNvSpPr>
              <p:nvPr/>
            </p:nvSpPr>
            <p:spPr bwMode="auto">
              <a:xfrm>
                <a:off x="5222" y="3167"/>
                <a:ext cx="967" cy="45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3" name="Rectangle 38"/>
              <p:cNvSpPr>
                <a:spLocks noChangeArrowheads="1"/>
              </p:cNvSpPr>
              <p:nvPr/>
            </p:nvSpPr>
            <p:spPr bwMode="auto">
              <a:xfrm>
                <a:off x="6259" y="3180"/>
                <a:ext cx="973" cy="447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4" name="Rectangle 39"/>
              <p:cNvSpPr>
                <a:spLocks noChangeArrowheads="1"/>
              </p:cNvSpPr>
              <p:nvPr/>
            </p:nvSpPr>
            <p:spPr bwMode="auto">
              <a:xfrm>
                <a:off x="5222" y="5218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5" name="Rectangle 40"/>
              <p:cNvSpPr>
                <a:spLocks noChangeArrowheads="1"/>
              </p:cNvSpPr>
              <p:nvPr/>
            </p:nvSpPr>
            <p:spPr bwMode="auto">
              <a:xfrm>
                <a:off x="6225" y="5208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6" name="Rectangle 41"/>
              <p:cNvSpPr>
                <a:spLocks noChangeArrowheads="1"/>
              </p:cNvSpPr>
              <p:nvPr/>
            </p:nvSpPr>
            <p:spPr bwMode="auto">
              <a:xfrm>
                <a:off x="5709" y="4708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7" name="Rectangle 42"/>
              <p:cNvSpPr>
                <a:spLocks noChangeArrowheads="1"/>
              </p:cNvSpPr>
              <p:nvPr/>
            </p:nvSpPr>
            <p:spPr bwMode="auto">
              <a:xfrm>
                <a:off x="6719" y="4705"/>
                <a:ext cx="49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8" name="Rectangle 43"/>
              <p:cNvSpPr>
                <a:spLocks noChangeArrowheads="1"/>
              </p:cNvSpPr>
              <p:nvPr/>
            </p:nvSpPr>
            <p:spPr bwMode="auto">
              <a:xfrm>
                <a:off x="5226" y="4705"/>
                <a:ext cx="423" cy="432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09" name="Rectangle 44"/>
              <p:cNvSpPr>
                <a:spLocks noChangeArrowheads="1"/>
              </p:cNvSpPr>
              <p:nvPr/>
            </p:nvSpPr>
            <p:spPr bwMode="auto">
              <a:xfrm>
                <a:off x="5209" y="6208"/>
                <a:ext cx="946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0" name="Rectangle 45"/>
              <p:cNvSpPr>
                <a:spLocks noChangeArrowheads="1"/>
              </p:cNvSpPr>
              <p:nvPr/>
            </p:nvSpPr>
            <p:spPr bwMode="auto">
              <a:xfrm>
                <a:off x="6225" y="6195"/>
                <a:ext cx="977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1" name="Rectangle 46"/>
              <p:cNvSpPr>
                <a:spLocks noChangeArrowheads="1"/>
              </p:cNvSpPr>
              <p:nvPr/>
            </p:nvSpPr>
            <p:spPr bwMode="auto">
              <a:xfrm>
                <a:off x="5709" y="5698"/>
                <a:ext cx="973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2" name="Rectangle 47"/>
              <p:cNvSpPr>
                <a:spLocks noChangeArrowheads="1"/>
              </p:cNvSpPr>
              <p:nvPr/>
            </p:nvSpPr>
            <p:spPr bwMode="auto">
              <a:xfrm>
                <a:off x="6719" y="5692"/>
                <a:ext cx="49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3" name="Rectangle 48"/>
              <p:cNvSpPr>
                <a:spLocks noChangeArrowheads="1"/>
              </p:cNvSpPr>
              <p:nvPr/>
            </p:nvSpPr>
            <p:spPr bwMode="auto">
              <a:xfrm>
                <a:off x="5216" y="5692"/>
                <a:ext cx="433" cy="43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4" name="Rectangle 49"/>
              <p:cNvSpPr>
                <a:spLocks noChangeArrowheads="1"/>
              </p:cNvSpPr>
              <p:nvPr/>
            </p:nvSpPr>
            <p:spPr bwMode="auto">
              <a:xfrm>
                <a:off x="5222" y="7227"/>
                <a:ext cx="920" cy="42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5" name="Rectangle 50"/>
              <p:cNvSpPr>
                <a:spLocks noChangeArrowheads="1"/>
              </p:cNvSpPr>
              <p:nvPr/>
            </p:nvSpPr>
            <p:spPr bwMode="auto">
              <a:xfrm>
                <a:off x="6215" y="7214"/>
                <a:ext cx="973" cy="444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6" name="Rectangle 51"/>
              <p:cNvSpPr>
                <a:spLocks noChangeArrowheads="1"/>
              </p:cNvSpPr>
              <p:nvPr/>
            </p:nvSpPr>
            <p:spPr bwMode="auto">
              <a:xfrm>
                <a:off x="5699" y="6711"/>
                <a:ext cx="973" cy="434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7" name="Rectangle 52"/>
              <p:cNvSpPr>
                <a:spLocks noChangeArrowheads="1"/>
              </p:cNvSpPr>
              <p:nvPr/>
            </p:nvSpPr>
            <p:spPr bwMode="auto">
              <a:xfrm>
                <a:off x="6705" y="6707"/>
                <a:ext cx="497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8" name="Rectangle 53"/>
              <p:cNvSpPr>
                <a:spLocks noChangeArrowheads="1"/>
              </p:cNvSpPr>
              <p:nvPr/>
            </p:nvSpPr>
            <p:spPr bwMode="auto">
              <a:xfrm>
                <a:off x="5226" y="6707"/>
                <a:ext cx="41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19" name="Rectangle 54"/>
              <p:cNvSpPr>
                <a:spLocks noChangeArrowheads="1"/>
              </p:cNvSpPr>
              <p:nvPr/>
            </p:nvSpPr>
            <p:spPr bwMode="auto">
              <a:xfrm>
                <a:off x="5216" y="8226"/>
                <a:ext cx="949" cy="42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0" name="Rectangle 55"/>
              <p:cNvSpPr>
                <a:spLocks noChangeArrowheads="1"/>
              </p:cNvSpPr>
              <p:nvPr/>
            </p:nvSpPr>
            <p:spPr bwMode="auto">
              <a:xfrm>
                <a:off x="6239" y="8213"/>
                <a:ext cx="973" cy="451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1" name="Rectangle 56"/>
              <p:cNvSpPr>
                <a:spLocks noChangeArrowheads="1"/>
              </p:cNvSpPr>
              <p:nvPr/>
            </p:nvSpPr>
            <p:spPr bwMode="auto">
              <a:xfrm>
                <a:off x="5719" y="7710"/>
                <a:ext cx="976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2" name="Rectangle 57"/>
              <p:cNvSpPr>
                <a:spLocks noChangeArrowheads="1"/>
              </p:cNvSpPr>
              <p:nvPr/>
            </p:nvSpPr>
            <p:spPr bwMode="auto">
              <a:xfrm>
                <a:off x="6729" y="7707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3" name="Rectangle 58"/>
              <p:cNvSpPr>
                <a:spLocks noChangeArrowheads="1"/>
              </p:cNvSpPr>
              <p:nvPr/>
            </p:nvSpPr>
            <p:spPr bwMode="auto">
              <a:xfrm>
                <a:off x="5209" y="9239"/>
                <a:ext cx="946" cy="435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4" name="Rectangle 59"/>
              <p:cNvSpPr>
                <a:spLocks noChangeArrowheads="1"/>
              </p:cNvSpPr>
              <p:nvPr/>
            </p:nvSpPr>
            <p:spPr bwMode="auto">
              <a:xfrm>
                <a:off x="6225" y="9229"/>
                <a:ext cx="977" cy="44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5" name="Rectangle 60"/>
              <p:cNvSpPr>
                <a:spLocks noChangeArrowheads="1"/>
              </p:cNvSpPr>
              <p:nvPr/>
            </p:nvSpPr>
            <p:spPr bwMode="auto">
              <a:xfrm>
                <a:off x="5709" y="8726"/>
                <a:ext cx="973" cy="432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6" name="Rectangle 61"/>
              <p:cNvSpPr>
                <a:spLocks noChangeArrowheads="1"/>
              </p:cNvSpPr>
              <p:nvPr/>
            </p:nvSpPr>
            <p:spPr bwMode="auto">
              <a:xfrm>
                <a:off x="6719" y="8720"/>
                <a:ext cx="49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7" name="Rectangle 62"/>
              <p:cNvSpPr>
                <a:spLocks noChangeArrowheads="1"/>
              </p:cNvSpPr>
              <p:nvPr/>
            </p:nvSpPr>
            <p:spPr bwMode="auto">
              <a:xfrm>
                <a:off x="5226" y="8720"/>
                <a:ext cx="423" cy="438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8" name="Rectangle 63"/>
              <p:cNvSpPr>
                <a:spLocks noChangeArrowheads="1"/>
              </p:cNvSpPr>
              <p:nvPr/>
            </p:nvSpPr>
            <p:spPr bwMode="auto">
              <a:xfrm>
                <a:off x="5222" y="10229"/>
                <a:ext cx="9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29" name="Rectangle 64"/>
              <p:cNvSpPr>
                <a:spLocks noChangeArrowheads="1"/>
              </p:cNvSpPr>
              <p:nvPr/>
            </p:nvSpPr>
            <p:spPr bwMode="auto">
              <a:xfrm>
                <a:off x="6225" y="10216"/>
                <a:ext cx="977" cy="451"/>
              </a:xfrm>
              <a:prstGeom prst="rect">
                <a:avLst/>
              </a:pr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0" name="Rectangle 65"/>
              <p:cNvSpPr>
                <a:spLocks noChangeArrowheads="1"/>
              </p:cNvSpPr>
              <p:nvPr/>
            </p:nvSpPr>
            <p:spPr bwMode="auto">
              <a:xfrm>
                <a:off x="5709" y="9719"/>
                <a:ext cx="973" cy="429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1" name="Rectangle 66"/>
              <p:cNvSpPr>
                <a:spLocks noChangeArrowheads="1"/>
              </p:cNvSpPr>
              <p:nvPr/>
            </p:nvSpPr>
            <p:spPr bwMode="auto">
              <a:xfrm>
                <a:off x="6719" y="9713"/>
                <a:ext cx="49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2" name="Rectangle 67"/>
              <p:cNvSpPr>
                <a:spLocks noChangeArrowheads="1"/>
              </p:cNvSpPr>
              <p:nvPr/>
            </p:nvSpPr>
            <p:spPr bwMode="auto">
              <a:xfrm>
                <a:off x="5216" y="9713"/>
                <a:ext cx="433" cy="435"/>
              </a:xfrm>
              <a:prstGeom prst="rect">
                <a:avLst/>
              </a:prstGeom>
              <a:solidFill>
                <a:srgbClr val="E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  <p:sp>
            <p:nvSpPr>
              <p:cNvPr id="54333" name="Freeform 68"/>
              <p:cNvSpPr>
                <a:spLocks/>
              </p:cNvSpPr>
              <p:nvPr/>
            </p:nvSpPr>
            <p:spPr bwMode="auto">
              <a:xfrm>
                <a:off x="4969" y="10086"/>
                <a:ext cx="260" cy="548"/>
              </a:xfrm>
              <a:custGeom>
                <a:avLst/>
                <a:gdLst>
                  <a:gd name="T0" fmla="*/ 260 w 260"/>
                  <a:gd name="T1" fmla="*/ 143 h 548"/>
                  <a:gd name="T2" fmla="*/ 260 w 260"/>
                  <a:gd name="T3" fmla="*/ 548 h 548"/>
                  <a:gd name="T4" fmla="*/ 0 w 260"/>
                  <a:gd name="T5" fmla="*/ 393 h 548"/>
                  <a:gd name="T6" fmla="*/ 0 w 260"/>
                  <a:gd name="T7" fmla="*/ 0 h 548"/>
                  <a:gd name="T8" fmla="*/ 260 w 260"/>
                  <a:gd name="T9" fmla="*/ 143 h 5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48">
                    <a:moveTo>
                      <a:pt x="260" y="143"/>
                    </a:moveTo>
                    <a:lnTo>
                      <a:pt x="260" y="548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260" y="14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4" name="Freeform 69"/>
              <p:cNvSpPr>
                <a:spLocks/>
              </p:cNvSpPr>
              <p:nvPr/>
            </p:nvSpPr>
            <p:spPr bwMode="auto">
              <a:xfrm>
                <a:off x="4116" y="9518"/>
                <a:ext cx="800" cy="938"/>
              </a:xfrm>
              <a:custGeom>
                <a:avLst/>
                <a:gdLst>
                  <a:gd name="T0" fmla="*/ 800 w 800"/>
                  <a:gd name="T1" fmla="*/ 529 h 938"/>
                  <a:gd name="T2" fmla="*/ 800 w 800"/>
                  <a:gd name="T3" fmla="*/ 938 h 938"/>
                  <a:gd name="T4" fmla="*/ 0 w 800"/>
                  <a:gd name="T5" fmla="*/ 402 h 938"/>
                  <a:gd name="T6" fmla="*/ 0 w 800"/>
                  <a:gd name="T7" fmla="*/ 0 h 938"/>
                  <a:gd name="T8" fmla="*/ 800 w 800"/>
                  <a:gd name="T9" fmla="*/ 529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938">
                    <a:moveTo>
                      <a:pt x="800" y="529"/>
                    </a:moveTo>
                    <a:lnTo>
                      <a:pt x="800" y="938"/>
                    </a:lnTo>
                    <a:lnTo>
                      <a:pt x="0" y="402"/>
                    </a:lnTo>
                    <a:lnTo>
                      <a:pt x="0" y="0"/>
                    </a:lnTo>
                    <a:lnTo>
                      <a:pt x="800" y="5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Freeform 70"/>
              <p:cNvSpPr>
                <a:spLocks/>
              </p:cNvSpPr>
              <p:nvPr/>
            </p:nvSpPr>
            <p:spPr bwMode="auto">
              <a:xfrm>
                <a:off x="3280" y="8992"/>
                <a:ext cx="796" cy="899"/>
              </a:xfrm>
              <a:custGeom>
                <a:avLst/>
                <a:gdLst>
                  <a:gd name="T0" fmla="*/ 796 w 796"/>
                  <a:gd name="T1" fmla="*/ 519 h 899"/>
                  <a:gd name="T2" fmla="*/ 796 w 796"/>
                  <a:gd name="T3" fmla="*/ 899 h 899"/>
                  <a:gd name="T4" fmla="*/ 0 w 796"/>
                  <a:gd name="T5" fmla="*/ 380 h 899"/>
                  <a:gd name="T6" fmla="*/ 0 w 796"/>
                  <a:gd name="T7" fmla="*/ 0 h 899"/>
                  <a:gd name="T8" fmla="*/ 796 w 796"/>
                  <a:gd name="T9" fmla="*/ 51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99">
                    <a:moveTo>
                      <a:pt x="796" y="519"/>
                    </a:moveTo>
                    <a:lnTo>
                      <a:pt x="796" y="89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6" name="Freeform 71"/>
              <p:cNvSpPr>
                <a:spLocks/>
              </p:cNvSpPr>
              <p:nvPr/>
            </p:nvSpPr>
            <p:spPr bwMode="auto">
              <a:xfrm>
                <a:off x="2443" y="8460"/>
                <a:ext cx="797" cy="883"/>
              </a:xfrm>
              <a:custGeom>
                <a:avLst/>
                <a:gdLst>
                  <a:gd name="T0" fmla="*/ 797 w 797"/>
                  <a:gd name="T1" fmla="*/ 506 h 883"/>
                  <a:gd name="T2" fmla="*/ 797 w 797"/>
                  <a:gd name="T3" fmla="*/ 883 h 883"/>
                  <a:gd name="T4" fmla="*/ 0 w 797"/>
                  <a:gd name="T5" fmla="*/ 373 h 883"/>
                  <a:gd name="T6" fmla="*/ 0 w 797"/>
                  <a:gd name="T7" fmla="*/ 0 h 883"/>
                  <a:gd name="T8" fmla="*/ 797 w 797"/>
                  <a:gd name="T9" fmla="*/ 506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83">
                    <a:moveTo>
                      <a:pt x="797" y="506"/>
                    </a:moveTo>
                    <a:lnTo>
                      <a:pt x="797" y="883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506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7" name="Freeform 72"/>
              <p:cNvSpPr>
                <a:spLocks/>
              </p:cNvSpPr>
              <p:nvPr/>
            </p:nvSpPr>
            <p:spPr bwMode="auto">
              <a:xfrm>
                <a:off x="2010" y="8178"/>
                <a:ext cx="393" cy="626"/>
              </a:xfrm>
              <a:custGeom>
                <a:avLst/>
                <a:gdLst>
                  <a:gd name="T0" fmla="*/ 393 w 393"/>
                  <a:gd name="T1" fmla="*/ 253 h 626"/>
                  <a:gd name="T2" fmla="*/ 393 w 393"/>
                  <a:gd name="T3" fmla="*/ 626 h 626"/>
                  <a:gd name="T4" fmla="*/ 0 w 393"/>
                  <a:gd name="T5" fmla="*/ 357 h 626"/>
                  <a:gd name="T6" fmla="*/ 0 w 393"/>
                  <a:gd name="T7" fmla="*/ 0 h 626"/>
                  <a:gd name="T8" fmla="*/ 393 w 393"/>
                  <a:gd name="T9" fmla="*/ 253 h 6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626">
                    <a:moveTo>
                      <a:pt x="393" y="253"/>
                    </a:moveTo>
                    <a:lnTo>
                      <a:pt x="393" y="62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8" name="Freeform 73"/>
              <p:cNvSpPr>
                <a:spLocks/>
              </p:cNvSpPr>
              <p:nvPr/>
            </p:nvSpPr>
            <p:spPr bwMode="auto">
              <a:xfrm>
                <a:off x="4969" y="3111"/>
                <a:ext cx="260" cy="484"/>
              </a:xfrm>
              <a:custGeom>
                <a:avLst/>
                <a:gdLst>
                  <a:gd name="T0" fmla="*/ 260 w 260"/>
                  <a:gd name="T1" fmla="*/ 59 h 484"/>
                  <a:gd name="T2" fmla="*/ 260 w 260"/>
                  <a:gd name="T3" fmla="*/ 484 h 484"/>
                  <a:gd name="T4" fmla="*/ 0 w 260"/>
                  <a:gd name="T5" fmla="*/ 396 h 484"/>
                  <a:gd name="T6" fmla="*/ 0 w 260"/>
                  <a:gd name="T7" fmla="*/ 0 h 484"/>
                  <a:gd name="T8" fmla="*/ 260 w 260"/>
                  <a:gd name="T9" fmla="*/ 59 h 4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484">
                    <a:moveTo>
                      <a:pt x="260" y="59"/>
                    </a:moveTo>
                    <a:lnTo>
                      <a:pt x="260" y="48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260" y="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9" name="Freeform 74"/>
              <p:cNvSpPr>
                <a:spLocks/>
              </p:cNvSpPr>
              <p:nvPr/>
            </p:nvSpPr>
            <p:spPr bwMode="auto">
              <a:xfrm>
                <a:off x="4116" y="2836"/>
                <a:ext cx="800" cy="655"/>
              </a:xfrm>
              <a:custGeom>
                <a:avLst/>
                <a:gdLst>
                  <a:gd name="T0" fmla="*/ 800 w 800"/>
                  <a:gd name="T1" fmla="*/ 253 h 655"/>
                  <a:gd name="T2" fmla="*/ 800 w 800"/>
                  <a:gd name="T3" fmla="*/ 655 h 655"/>
                  <a:gd name="T4" fmla="*/ 0 w 800"/>
                  <a:gd name="T5" fmla="*/ 395 h 655"/>
                  <a:gd name="T6" fmla="*/ 0 w 800"/>
                  <a:gd name="T7" fmla="*/ 0 h 655"/>
                  <a:gd name="T8" fmla="*/ 800 w 800"/>
                  <a:gd name="T9" fmla="*/ 253 h 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655">
                    <a:moveTo>
                      <a:pt x="800" y="253"/>
                    </a:moveTo>
                    <a:lnTo>
                      <a:pt x="800" y="655"/>
                    </a:lnTo>
                    <a:lnTo>
                      <a:pt x="0" y="395"/>
                    </a:lnTo>
                    <a:lnTo>
                      <a:pt x="0" y="0"/>
                    </a:lnTo>
                    <a:lnTo>
                      <a:pt x="800" y="25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0" name="Freeform 75"/>
              <p:cNvSpPr>
                <a:spLocks/>
              </p:cNvSpPr>
              <p:nvPr/>
            </p:nvSpPr>
            <p:spPr bwMode="auto">
              <a:xfrm>
                <a:off x="3280" y="2566"/>
                <a:ext cx="796" cy="640"/>
              </a:xfrm>
              <a:custGeom>
                <a:avLst/>
                <a:gdLst>
                  <a:gd name="T0" fmla="*/ 796 w 796"/>
                  <a:gd name="T1" fmla="*/ 253 h 640"/>
                  <a:gd name="T2" fmla="*/ 796 w 796"/>
                  <a:gd name="T3" fmla="*/ 640 h 640"/>
                  <a:gd name="T4" fmla="*/ 0 w 796"/>
                  <a:gd name="T5" fmla="*/ 380 h 640"/>
                  <a:gd name="T6" fmla="*/ 0 w 796"/>
                  <a:gd name="T7" fmla="*/ 0 h 640"/>
                  <a:gd name="T8" fmla="*/ 796 w 796"/>
                  <a:gd name="T9" fmla="*/ 253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40">
                    <a:moveTo>
                      <a:pt x="796" y="253"/>
                    </a:moveTo>
                    <a:lnTo>
                      <a:pt x="796" y="640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1" name="Freeform 76"/>
              <p:cNvSpPr>
                <a:spLocks/>
              </p:cNvSpPr>
              <p:nvPr/>
            </p:nvSpPr>
            <p:spPr bwMode="auto">
              <a:xfrm>
                <a:off x="2443" y="2297"/>
                <a:ext cx="797" cy="629"/>
              </a:xfrm>
              <a:custGeom>
                <a:avLst/>
                <a:gdLst>
                  <a:gd name="T0" fmla="*/ 797 w 797"/>
                  <a:gd name="T1" fmla="*/ 253 h 629"/>
                  <a:gd name="T2" fmla="*/ 793 w 797"/>
                  <a:gd name="T3" fmla="*/ 629 h 629"/>
                  <a:gd name="T4" fmla="*/ 0 w 797"/>
                  <a:gd name="T5" fmla="*/ 380 h 629"/>
                  <a:gd name="T6" fmla="*/ 0 w 797"/>
                  <a:gd name="T7" fmla="*/ 0 h 629"/>
                  <a:gd name="T8" fmla="*/ 797 w 797"/>
                  <a:gd name="T9" fmla="*/ 253 h 6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29">
                    <a:moveTo>
                      <a:pt x="797" y="253"/>
                    </a:moveTo>
                    <a:lnTo>
                      <a:pt x="793" y="62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2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2" name="Freeform 77"/>
              <p:cNvSpPr>
                <a:spLocks/>
              </p:cNvSpPr>
              <p:nvPr/>
            </p:nvSpPr>
            <p:spPr bwMode="auto">
              <a:xfrm>
                <a:off x="2010" y="2170"/>
                <a:ext cx="393" cy="487"/>
              </a:xfrm>
              <a:custGeom>
                <a:avLst/>
                <a:gdLst>
                  <a:gd name="T0" fmla="*/ 393 w 393"/>
                  <a:gd name="T1" fmla="*/ 111 h 487"/>
                  <a:gd name="T2" fmla="*/ 393 w 393"/>
                  <a:gd name="T3" fmla="*/ 487 h 487"/>
                  <a:gd name="T4" fmla="*/ 0 w 393"/>
                  <a:gd name="T5" fmla="*/ 364 h 487"/>
                  <a:gd name="T6" fmla="*/ 0 w 393"/>
                  <a:gd name="T7" fmla="*/ 0 h 487"/>
                  <a:gd name="T8" fmla="*/ 393 w 393"/>
                  <a:gd name="T9" fmla="*/ 111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487">
                    <a:moveTo>
                      <a:pt x="393" y="111"/>
                    </a:moveTo>
                    <a:lnTo>
                      <a:pt x="393" y="487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393" y="111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3" name="Freeform 78"/>
              <p:cNvSpPr>
                <a:spLocks/>
              </p:cNvSpPr>
              <p:nvPr/>
            </p:nvSpPr>
            <p:spPr bwMode="auto">
              <a:xfrm>
                <a:off x="4116" y="3783"/>
                <a:ext cx="800" cy="704"/>
              </a:xfrm>
              <a:custGeom>
                <a:avLst/>
                <a:gdLst>
                  <a:gd name="T0" fmla="*/ 800 w 800"/>
                  <a:gd name="T1" fmla="*/ 296 h 704"/>
                  <a:gd name="T2" fmla="*/ 800 w 800"/>
                  <a:gd name="T3" fmla="*/ 704 h 704"/>
                  <a:gd name="T4" fmla="*/ 0 w 800"/>
                  <a:gd name="T5" fmla="*/ 396 h 704"/>
                  <a:gd name="T6" fmla="*/ 0 w 800"/>
                  <a:gd name="T7" fmla="*/ 0 h 704"/>
                  <a:gd name="T8" fmla="*/ 800 w 800"/>
                  <a:gd name="T9" fmla="*/ 296 h 7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04">
                    <a:moveTo>
                      <a:pt x="800" y="296"/>
                    </a:moveTo>
                    <a:lnTo>
                      <a:pt x="800" y="704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29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4" name="Freeform 79"/>
              <p:cNvSpPr>
                <a:spLocks/>
              </p:cNvSpPr>
              <p:nvPr/>
            </p:nvSpPr>
            <p:spPr bwMode="auto">
              <a:xfrm>
                <a:off x="3280" y="3488"/>
                <a:ext cx="796" cy="678"/>
              </a:xfrm>
              <a:custGeom>
                <a:avLst/>
                <a:gdLst>
                  <a:gd name="T0" fmla="*/ 796 w 796"/>
                  <a:gd name="T1" fmla="*/ 295 h 678"/>
                  <a:gd name="T2" fmla="*/ 796 w 796"/>
                  <a:gd name="T3" fmla="*/ 678 h 678"/>
                  <a:gd name="T4" fmla="*/ 0 w 796"/>
                  <a:gd name="T5" fmla="*/ 383 h 678"/>
                  <a:gd name="T6" fmla="*/ 0 w 796"/>
                  <a:gd name="T7" fmla="*/ 0 h 678"/>
                  <a:gd name="T8" fmla="*/ 796 w 796"/>
                  <a:gd name="T9" fmla="*/ 295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678">
                    <a:moveTo>
                      <a:pt x="796" y="295"/>
                    </a:moveTo>
                    <a:lnTo>
                      <a:pt x="796" y="678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295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5" name="Freeform 80"/>
              <p:cNvSpPr>
                <a:spLocks/>
              </p:cNvSpPr>
              <p:nvPr/>
            </p:nvSpPr>
            <p:spPr bwMode="auto">
              <a:xfrm>
                <a:off x="2443" y="3180"/>
                <a:ext cx="797" cy="668"/>
              </a:xfrm>
              <a:custGeom>
                <a:avLst/>
                <a:gdLst>
                  <a:gd name="T0" fmla="*/ 797 w 797"/>
                  <a:gd name="T1" fmla="*/ 292 h 668"/>
                  <a:gd name="T2" fmla="*/ 797 w 797"/>
                  <a:gd name="T3" fmla="*/ 668 h 668"/>
                  <a:gd name="T4" fmla="*/ 0 w 797"/>
                  <a:gd name="T5" fmla="*/ 373 h 668"/>
                  <a:gd name="T6" fmla="*/ 0 w 797"/>
                  <a:gd name="T7" fmla="*/ 0 h 668"/>
                  <a:gd name="T8" fmla="*/ 797 w 797"/>
                  <a:gd name="T9" fmla="*/ 292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668">
                    <a:moveTo>
                      <a:pt x="797" y="292"/>
                    </a:moveTo>
                    <a:lnTo>
                      <a:pt x="797" y="66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97" y="292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6" name="Freeform 81"/>
              <p:cNvSpPr>
                <a:spLocks/>
              </p:cNvSpPr>
              <p:nvPr/>
            </p:nvSpPr>
            <p:spPr bwMode="auto">
              <a:xfrm>
                <a:off x="2010" y="3034"/>
                <a:ext cx="393" cy="506"/>
              </a:xfrm>
              <a:custGeom>
                <a:avLst/>
                <a:gdLst>
                  <a:gd name="T0" fmla="*/ 393 w 393"/>
                  <a:gd name="T1" fmla="*/ 136 h 506"/>
                  <a:gd name="T2" fmla="*/ 393 w 393"/>
                  <a:gd name="T3" fmla="*/ 506 h 506"/>
                  <a:gd name="T4" fmla="*/ 0 w 393"/>
                  <a:gd name="T5" fmla="*/ 360 h 506"/>
                  <a:gd name="T6" fmla="*/ 0 w 393"/>
                  <a:gd name="T7" fmla="*/ 0 h 506"/>
                  <a:gd name="T8" fmla="*/ 393 w 393"/>
                  <a:gd name="T9" fmla="*/ 136 h 5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06">
                    <a:moveTo>
                      <a:pt x="393" y="136"/>
                    </a:moveTo>
                    <a:lnTo>
                      <a:pt x="393" y="506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3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7" name="Freeform 82"/>
              <p:cNvSpPr>
                <a:spLocks/>
              </p:cNvSpPr>
              <p:nvPr/>
            </p:nvSpPr>
            <p:spPr bwMode="auto">
              <a:xfrm>
                <a:off x="4969" y="5107"/>
                <a:ext cx="260" cy="516"/>
              </a:xfrm>
              <a:custGeom>
                <a:avLst/>
                <a:gdLst>
                  <a:gd name="T0" fmla="*/ 260 w 260"/>
                  <a:gd name="T1" fmla="*/ 98 h 516"/>
                  <a:gd name="T2" fmla="*/ 260 w 260"/>
                  <a:gd name="T3" fmla="*/ 516 h 516"/>
                  <a:gd name="T4" fmla="*/ 0 w 260"/>
                  <a:gd name="T5" fmla="*/ 403 h 516"/>
                  <a:gd name="T6" fmla="*/ 0 w 260"/>
                  <a:gd name="T7" fmla="*/ 0 h 516"/>
                  <a:gd name="T8" fmla="*/ 260 w 260"/>
                  <a:gd name="T9" fmla="*/ 98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98"/>
                    </a:moveTo>
                    <a:lnTo>
                      <a:pt x="260" y="516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260" y="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8" name="Freeform 83"/>
              <p:cNvSpPr>
                <a:spLocks/>
              </p:cNvSpPr>
              <p:nvPr/>
            </p:nvSpPr>
            <p:spPr bwMode="auto">
              <a:xfrm>
                <a:off x="4116" y="4744"/>
                <a:ext cx="800" cy="737"/>
              </a:xfrm>
              <a:custGeom>
                <a:avLst/>
                <a:gdLst>
                  <a:gd name="T0" fmla="*/ 800 w 800"/>
                  <a:gd name="T1" fmla="*/ 328 h 737"/>
                  <a:gd name="T2" fmla="*/ 800 w 800"/>
                  <a:gd name="T3" fmla="*/ 737 h 737"/>
                  <a:gd name="T4" fmla="*/ 0 w 800"/>
                  <a:gd name="T5" fmla="*/ 396 h 737"/>
                  <a:gd name="T6" fmla="*/ 0 w 800"/>
                  <a:gd name="T7" fmla="*/ 0 h 737"/>
                  <a:gd name="T8" fmla="*/ 800 w 800"/>
                  <a:gd name="T9" fmla="*/ 328 h 7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37">
                    <a:moveTo>
                      <a:pt x="800" y="328"/>
                    </a:moveTo>
                    <a:lnTo>
                      <a:pt x="800" y="737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32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9" name="Freeform 84"/>
              <p:cNvSpPr>
                <a:spLocks/>
              </p:cNvSpPr>
              <p:nvPr/>
            </p:nvSpPr>
            <p:spPr bwMode="auto">
              <a:xfrm>
                <a:off x="3280" y="4393"/>
                <a:ext cx="796" cy="724"/>
              </a:xfrm>
              <a:custGeom>
                <a:avLst/>
                <a:gdLst>
                  <a:gd name="T0" fmla="*/ 796 w 796"/>
                  <a:gd name="T1" fmla="*/ 344 h 724"/>
                  <a:gd name="T2" fmla="*/ 796 w 796"/>
                  <a:gd name="T3" fmla="*/ 724 h 724"/>
                  <a:gd name="T4" fmla="*/ 0 w 796"/>
                  <a:gd name="T5" fmla="*/ 380 h 724"/>
                  <a:gd name="T6" fmla="*/ 0 w 796"/>
                  <a:gd name="T7" fmla="*/ 0 h 724"/>
                  <a:gd name="T8" fmla="*/ 796 w 796"/>
                  <a:gd name="T9" fmla="*/ 344 h 7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24">
                    <a:moveTo>
                      <a:pt x="796" y="344"/>
                    </a:moveTo>
                    <a:lnTo>
                      <a:pt x="796" y="724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0" name="Freeform 85"/>
              <p:cNvSpPr>
                <a:spLocks/>
              </p:cNvSpPr>
              <p:nvPr/>
            </p:nvSpPr>
            <p:spPr bwMode="auto">
              <a:xfrm>
                <a:off x="2443" y="4056"/>
                <a:ext cx="797" cy="711"/>
              </a:xfrm>
              <a:custGeom>
                <a:avLst/>
                <a:gdLst>
                  <a:gd name="T0" fmla="*/ 797 w 797"/>
                  <a:gd name="T1" fmla="*/ 337 h 711"/>
                  <a:gd name="T2" fmla="*/ 797 w 797"/>
                  <a:gd name="T3" fmla="*/ 711 h 711"/>
                  <a:gd name="T4" fmla="*/ 0 w 797"/>
                  <a:gd name="T5" fmla="*/ 380 h 711"/>
                  <a:gd name="T6" fmla="*/ 0 w 797"/>
                  <a:gd name="T7" fmla="*/ 0 h 711"/>
                  <a:gd name="T8" fmla="*/ 797 w 797"/>
                  <a:gd name="T9" fmla="*/ 337 h 7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11">
                    <a:moveTo>
                      <a:pt x="797" y="337"/>
                    </a:moveTo>
                    <a:lnTo>
                      <a:pt x="797" y="71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37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1" name="Freeform 86"/>
              <p:cNvSpPr>
                <a:spLocks/>
              </p:cNvSpPr>
              <p:nvPr/>
            </p:nvSpPr>
            <p:spPr bwMode="auto">
              <a:xfrm>
                <a:off x="2010" y="3887"/>
                <a:ext cx="393" cy="529"/>
              </a:xfrm>
              <a:custGeom>
                <a:avLst/>
                <a:gdLst>
                  <a:gd name="T0" fmla="*/ 393 w 393"/>
                  <a:gd name="T1" fmla="*/ 153 h 529"/>
                  <a:gd name="T2" fmla="*/ 393 w 393"/>
                  <a:gd name="T3" fmla="*/ 529 h 529"/>
                  <a:gd name="T4" fmla="*/ 0 w 393"/>
                  <a:gd name="T5" fmla="*/ 360 h 529"/>
                  <a:gd name="T6" fmla="*/ 0 w 393"/>
                  <a:gd name="T7" fmla="*/ 0 h 529"/>
                  <a:gd name="T8" fmla="*/ 393 w 393"/>
                  <a:gd name="T9" fmla="*/ 153 h 5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29">
                    <a:moveTo>
                      <a:pt x="393" y="153"/>
                    </a:moveTo>
                    <a:lnTo>
                      <a:pt x="393" y="529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393" y="15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2" name="Freeform 87"/>
              <p:cNvSpPr>
                <a:spLocks/>
              </p:cNvSpPr>
              <p:nvPr/>
            </p:nvSpPr>
            <p:spPr bwMode="auto">
              <a:xfrm>
                <a:off x="4969" y="6081"/>
                <a:ext cx="250" cy="532"/>
              </a:xfrm>
              <a:custGeom>
                <a:avLst/>
                <a:gdLst>
                  <a:gd name="T0" fmla="*/ 250 w 250"/>
                  <a:gd name="T1" fmla="*/ 127 h 532"/>
                  <a:gd name="T2" fmla="*/ 250 w 250"/>
                  <a:gd name="T3" fmla="*/ 532 h 532"/>
                  <a:gd name="T4" fmla="*/ 0 w 250"/>
                  <a:gd name="T5" fmla="*/ 419 h 532"/>
                  <a:gd name="T6" fmla="*/ 0 w 250"/>
                  <a:gd name="T7" fmla="*/ 0 h 532"/>
                  <a:gd name="T8" fmla="*/ 250 w 250"/>
                  <a:gd name="T9" fmla="*/ 127 h 5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32">
                    <a:moveTo>
                      <a:pt x="250" y="127"/>
                    </a:moveTo>
                    <a:lnTo>
                      <a:pt x="250" y="532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250" y="12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Freeform 88"/>
              <p:cNvSpPr>
                <a:spLocks/>
              </p:cNvSpPr>
              <p:nvPr/>
            </p:nvSpPr>
            <p:spPr bwMode="auto">
              <a:xfrm>
                <a:off x="4116" y="5701"/>
                <a:ext cx="800" cy="766"/>
              </a:xfrm>
              <a:custGeom>
                <a:avLst/>
                <a:gdLst>
                  <a:gd name="T0" fmla="*/ 800 w 800"/>
                  <a:gd name="T1" fmla="*/ 361 h 766"/>
                  <a:gd name="T2" fmla="*/ 800 w 800"/>
                  <a:gd name="T3" fmla="*/ 766 h 766"/>
                  <a:gd name="T4" fmla="*/ 0 w 800"/>
                  <a:gd name="T5" fmla="*/ 393 h 766"/>
                  <a:gd name="T6" fmla="*/ 0 w 800"/>
                  <a:gd name="T7" fmla="*/ 0 h 766"/>
                  <a:gd name="T8" fmla="*/ 800 w 800"/>
                  <a:gd name="T9" fmla="*/ 361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66">
                    <a:moveTo>
                      <a:pt x="800" y="361"/>
                    </a:moveTo>
                    <a:lnTo>
                      <a:pt x="800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800" y="36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Freeform 89"/>
              <p:cNvSpPr>
                <a:spLocks/>
              </p:cNvSpPr>
              <p:nvPr/>
            </p:nvSpPr>
            <p:spPr bwMode="auto">
              <a:xfrm>
                <a:off x="3280" y="5322"/>
                <a:ext cx="796" cy="749"/>
              </a:xfrm>
              <a:custGeom>
                <a:avLst/>
                <a:gdLst>
                  <a:gd name="T0" fmla="*/ 796 w 796"/>
                  <a:gd name="T1" fmla="*/ 370 h 749"/>
                  <a:gd name="T2" fmla="*/ 796 w 796"/>
                  <a:gd name="T3" fmla="*/ 749 h 749"/>
                  <a:gd name="T4" fmla="*/ 0 w 796"/>
                  <a:gd name="T5" fmla="*/ 379 h 749"/>
                  <a:gd name="T6" fmla="*/ 0 w 796"/>
                  <a:gd name="T7" fmla="*/ 0 h 749"/>
                  <a:gd name="T8" fmla="*/ 796 w 796"/>
                  <a:gd name="T9" fmla="*/ 370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49">
                    <a:moveTo>
                      <a:pt x="796" y="370"/>
                    </a:moveTo>
                    <a:lnTo>
                      <a:pt x="796" y="749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37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Freeform 90"/>
              <p:cNvSpPr>
                <a:spLocks/>
              </p:cNvSpPr>
              <p:nvPr/>
            </p:nvSpPr>
            <p:spPr bwMode="auto">
              <a:xfrm>
                <a:off x="2443" y="4929"/>
                <a:ext cx="797" cy="753"/>
              </a:xfrm>
              <a:custGeom>
                <a:avLst/>
                <a:gdLst>
                  <a:gd name="T0" fmla="*/ 797 w 797"/>
                  <a:gd name="T1" fmla="*/ 373 h 753"/>
                  <a:gd name="T2" fmla="*/ 797 w 797"/>
                  <a:gd name="T3" fmla="*/ 753 h 753"/>
                  <a:gd name="T4" fmla="*/ 0 w 797"/>
                  <a:gd name="T5" fmla="*/ 380 h 753"/>
                  <a:gd name="T6" fmla="*/ 0 w 797"/>
                  <a:gd name="T7" fmla="*/ 0 h 753"/>
                  <a:gd name="T8" fmla="*/ 797 w 797"/>
                  <a:gd name="T9" fmla="*/ 373 h 7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53">
                    <a:moveTo>
                      <a:pt x="797" y="373"/>
                    </a:moveTo>
                    <a:lnTo>
                      <a:pt x="797" y="753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97" y="3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Freeform 91"/>
              <p:cNvSpPr>
                <a:spLocks/>
              </p:cNvSpPr>
              <p:nvPr/>
            </p:nvSpPr>
            <p:spPr bwMode="auto">
              <a:xfrm>
                <a:off x="2010" y="4744"/>
                <a:ext cx="393" cy="545"/>
              </a:xfrm>
              <a:custGeom>
                <a:avLst/>
                <a:gdLst>
                  <a:gd name="T0" fmla="*/ 393 w 393"/>
                  <a:gd name="T1" fmla="*/ 169 h 545"/>
                  <a:gd name="T2" fmla="*/ 393 w 393"/>
                  <a:gd name="T3" fmla="*/ 545 h 545"/>
                  <a:gd name="T4" fmla="*/ 0 w 393"/>
                  <a:gd name="T5" fmla="*/ 347 h 545"/>
                  <a:gd name="T6" fmla="*/ 0 w 393"/>
                  <a:gd name="T7" fmla="*/ 0 h 545"/>
                  <a:gd name="T8" fmla="*/ 393 w 393"/>
                  <a:gd name="T9" fmla="*/ 169 h 5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45">
                    <a:moveTo>
                      <a:pt x="393" y="169"/>
                    </a:moveTo>
                    <a:lnTo>
                      <a:pt x="393" y="545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6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7" name="Freeform 92"/>
              <p:cNvSpPr>
                <a:spLocks/>
              </p:cNvSpPr>
              <p:nvPr/>
            </p:nvSpPr>
            <p:spPr bwMode="auto">
              <a:xfrm>
                <a:off x="4969" y="7087"/>
                <a:ext cx="260" cy="539"/>
              </a:xfrm>
              <a:custGeom>
                <a:avLst/>
                <a:gdLst>
                  <a:gd name="T0" fmla="*/ 260 w 260"/>
                  <a:gd name="T1" fmla="*/ 140 h 539"/>
                  <a:gd name="T2" fmla="*/ 260 w 260"/>
                  <a:gd name="T3" fmla="*/ 539 h 539"/>
                  <a:gd name="T4" fmla="*/ 0 w 260"/>
                  <a:gd name="T5" fmla="*/ 399 h 539"/>
                  <a:gd name="T6" fmla="*/ 0 w 260"/>
                  <a:gd name="T7" fmla="*/ 0 h 539"/>
                  <a:gd name="T8" fmla="*/ 260 w 260"/>
                  <a:gd name="T9" fmla="*/ 140 h 5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39">
                    <a:moveTo>
                      <a:pt x="260" y="140"/>
                    </a:moveTo>
                    <a:lnTo>
                      <a:pt x="260" y="539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260" y="1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8" name="Freeform 93"/>
              <p:cNvSpPr>
                <a:spLocks/>
              </p:cNvSpPr>
              <p:nvPr/>
            </p:nvSpPr>
            <p:spPr bwMode="auto">
              <a:xfrm>
                <a:off x="4116" y="6652"/>
                <a:ext cx="800" cy="795"/>
              </a:xfrm>
              <a:custGeom>
                <a:avLst/>
                <a:gdLst>
                  <a:gd name="T0" fmla="*/ 800 w 800"/>
                  <a:gd name="T1" fmla="*/ 393 h 795"/>
                  <a:gd name="T2" fmla="*/ 800 w 800"/>
                  <a:gd name="T3" fmla="*/ 795 h 795"/>
                  <a:gd name="T4" fmla="*/ 0 w 800"/>
                  <a:gd name="T5" fmla="*/ 403 h 795"/>
                  <a:gd name="T6" fmla="*/ 0 w 800"/>
                  <a:gd name="T7" fmla="*/ 0 h 795"/>
                  <a:gd name="T8" fmla="*/ 800 w 800"/>
                  <a:gd name="T9" fmla="*/ 393 h 7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795">
                    <a:moveTo>
                      <a:pt x="800" y="393"/>
                    </a:moveTo>
                    <a:lnTo>
                      <a:pt x="800" y="795"/>
                    </a:lnTo>
                    <a:lnTo>
                      <a:pt x="0" y="403"/>
                    </a:lnTo>
                    <a:lnTo>
                      <a:pt x="0" y="0"/>
                    </a:lnTo>
                    <a:lnTo>
                      <a:pt x="800" y="39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9" name="Freeform 94"/>
              <p:cNvSpPr>
                <a:spLocks/>
              </p:cNvSpPr>
              <p:nvPr/>
            </p:nvSpPr>
            <p:spPr bwMode="auto">
              <a:xfrm>
                <a:off x="3280" y="6237"/>
                <a:ext cx="796" cy="788"/>
              </a:xfrm>
              <a:custGeom>
                <a:avLst/>
                <a:gdLst>
                  <a:gd name="T0" fmla="*/ 796 w 796"/>
                  <a:gd name="T1" fmla="*/ 409 h 788"/>
                  <a:gd name="T2" fmla="*/ 796 w 796"/>
                  <a:gd name="T3" fmla="*/ 788 h 788"/>
                  <a:gd name="T4" fmla="*/ 0 w 796"/>
                  <a:gd name="T5" fmla="*/ 379 h 788"/>
                  <a:gd name="T6" fmla="*/ 0 w 796"/>
                  <a:gd name="T7" fmla="*/ 0 h 788"/>
                  <a:gd name="T8" fmla="*/ 796 w 796"/>
                  <a:gd name="T9" fmla="*/ 409 h 7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788">
                    <a:moveTo>
                      <a:pt x="796" y="409"/>
                    </a:moveTo>
                    <a:lnTo>
                      <a:pt x="796" y="788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6" y="4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0" name="Freeform 95"/>
              <p:cNvSpPr>
                <a:spLocks/>
              </p:cNvSpPr>
              <p:nvPr/>
            </p:nvSpPr>
            <p:spPr bwMode="auto">
              <a:xfrm>
                <a:off x="2443" y="5812"/>
                <a:ext cx="797" cy="782"/>
              </a:xfrm>
              <a:custGeom>
                <a:avLst/>
                <a:gdLst>
                  <a:gd name="T0" fmla="*/ 797 w 797"/>
                  <a:gd name="T1" fmla="*/ 402 h 782"/>
                  <a:gd name="T2" fmla="*/ 797 w 797"/>
                  <a:gd name="T3" fmla="*/ 782 h 782"/>
                  <a:gd name="T4" fmla="*/ 0 w 797"/>
                  <a:gd name="T5" fmla="*/ 379 h 782"/>
                  <a:gd name="T6" fmla="*/ 0 w 797"/>
                  <a:gd name="T7" fmla="*/ 0 h 782"/>
                  <a:gd name="T8" fmla="*/ 797 w 797"/>
                  <a:gd name="T9" fmla="*/ 402 h 7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782">
                    <a:moveTo>
                      <a:pt x="797" y="402"/>
                    </a:moveTo>
                    <a:lnTo>
                      <a:pt x="797" y="782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0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1" name="Freeform 96"/>
              <p:cNvSpPr>
                <a:spLocks/>
              </p:cNvSpPr>
              <p:nvPr/>
            </p:nvSpPr>
            <p:spPr bwMode="auto">
              <a:xfrm>
                <a:off x="2010" y="5604"/>
                <a:ext cx="393" cy="561"/>
              </a:xfrm>
              <a:custGeom>
                <a:avLst/>
                <a:gdLst>
                  <a:gd name="T0" fmla="*/ 393 w 393"/>
                  <a:gd name="T1" fmla="*/ 188 h 561"/>
                  <a:gd name="T2" fmla="*/ 393 w 393"/>
                  <a:gd name="T3" fmla="*/ 561 h 561"/>
                  <a:gd name="T4" fmla="*/ 0 w 393"/>
                  <a:gd name="T5" fmla="*/ 357 h 561"/>
                  <a:gd name="T6" fmla="*/ 0 w 393"/>
                  <a:gd name="T7" fmla="*/ 0 h 561"/>
                  <a:gd name="T8" fmla="*/ 393 w 393"/>
                  <a:gd name="T9" fmla="*/ 188 h 5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61">
                    <a:moveTo>
                      <a:pt x="393" y="188"/>
                    </a:moveTo>
                    <a:lnTo>
                      <a:pt x="393" y="561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393" y="188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2" name="Freeform 97"/>
              <p:cNvSpPr>
                <a:spLocks/>
              </p:cNvSpPr>
              <p:nvPr/>
            </p:nvSpPr>
            <p:spPr bwMode="auto">
              <a:xfrm>
                <a:off x="4959" y="8103"/>
                <a:ext cx="260" cy="516"/>
              </a:xfrm>
              <a:custGeom>
                <a:avLst/>
                <a:gdLst>
                  <a:gd name="T0" fmla="*/ 260 w 260"/>
                  <a:gd name="T1" fmla="*/ 110 h 516"/>
                  <a:gd name="T2" fmla="*/ 260 w 260"/>
                  <a:gd name="T3" fmla="*/ 516 h 516"/>
                  <a:gd name="T4" fmla="*/ 0 w 260"/>
                  <a:gd name="T5" fmla="*/ 357 h 516"/>
                  <a:gd name="T6" fmla="*/ 0 w 260"/>
                  <a:gd name="T7" fmla="*/ 0 h 516"/>
                  <a:gd name="T8" fmla="*/ 260 w 26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0" h="516">
                    <a:moveTo>
                      <a:pt x="260" y="110"/>
                    </a:moveTo>
                    <a:lnTo>
                      <a:pt x="260" y="516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26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3" name="Freeform 98"/>
              <p:cNvSpPr>
                <a:spLocks/>
              </p:cNvSpPr>
              <p:nvPr/>
            </p:nvSpPr>
            <p:spPr bwMode="auto">
              <a:xfrm>
                <a:off x="4116" y="7610"/>
                <a:ext cx="800" cy="850"/>
              </a:xfrm>
              <a:custGeom>
                <a:avLst/>
                <a:gdLst>
                  <a:gd name="T0" fmla="*/ 800 w 800"/>
                  <a:gd name="T1" fmla="*/ 441 h 850"/>
                  <a:gd name="T2" fmla="*/ 800 w 800"/>
                  <a:gd name="T3" fmla="*/ 850 h 850"/>
                  <a:gd name="T4" fmla="*/ 0 w 800"/>
                  <a:gd name="T5" fmla="*/ 396 h 850"/>
                  <a:gd name="T6" fmla="*/ 0 w 800"/>
                  <a:gd name="T7" fmla="*/ 0 h 850"/>
                  <a:gd name="T8" fmla="*/ 800 w 800"/>
                  <a:gd name="T9" fmla="*/ 441 h 8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50">
                    <a:moveTo>
                      <a:pt x="800" y="441"/>
                    </a:moveTo>
                    <a:lnTo>
                      <a:pt x="800" y="850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4" name="Freeform 99"/>
              <p:cNvSpPr>
                <a:spLocks/>
              </p:cNvSpPr>
              <p:nvPr/>
            </p:nvSpPr>
            <p:spPr bwMode="auto">
              <a:xfrm>
                <a:off x="3280" y="7152"/>
                <a:ext cx="796" cy="828"/>
              </a:xfrm>
              <a:custGeom>
                <a:avLst/>
                <a:gdLst>
                  <a:gd name="T0" fmla="*/ 796 w 796"/>
                  <a:gd name="T1" fmla="*/ 441 h 828"/>
                  <a:gd name="T2" fmla="*/ 796 w 796"/>
                  <a:gd name="T3" fmla="*/ 828 h 828"/>
                  <a:gd name="T4" fmla="*/ 0 w 796"/>
                  <a:gd name="T5" fmla="*/ 376 h 828"/>
                  <a:gd name="T6" fmla="*/ 0 w 796"/>
                  <a:gd name="T7" fmla="*/ 0 h 828"/>
                  <a:gd name="T8" fmla="*/ 796 w 796"/>
                  <a:gd name="T9" fmla="*/ 441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28">
                    <a:moveTo>
                      <a:pt x="796" y="441"/>
                    </a:moveTo>
                    <a:lnTo>
                      <a:pt x="796" y="828"/>
                    </a:lnTo>
                    <a:lnTo>
                      <a:pt x="0" y="376"/>
                    </a:lnTo>
                    <a:lnTo>
                      <a:pt x="0" y="0"/>
                    </a:lnTo>
                    <a:lnTo>
                      <a:pt x="796" y="44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5" name="Freeform 100"/>
              <p:cNvSpPr>
                <a:spLocks/>
              </p:cNvSpPr>
              <p:nvPr/>
            </p:nvSpPr>
            <p:spPr bwMode="auto">
              <a:xfrm>
                <a:off x="2433" y="6678"/>
                <a:ext cx="807" cy="831"/>
              </a:xfrm>
              <a:custGeom>
                <a:avLst/>
                <a:gdLst>
                  <a:gd name="T0" fmla="*/ 807 w 807"/>
                  <a:gd name="T1" fmla="*/ 458 h 831"/>
                  <a:gd name="T2" fmla="*/ 807 w 807"/>
                  <a:gd name="T3" fmla="*/ 831 h 831"/>
                  <a:gd name="T4" fmla="*/ 0 w 807"/>
                  <a:gd name="T5" fmla="*/ 380 h 831"/>
                  <a:gd name="T6" fmla="*/ 0 w 807"/>
                  <a:gd name="T7" fmla="*/ 0 h 831"/>
                  <a:gd name="T8" fmla="*/ 807 w 807"/>
                  <a:gd name="T9" fmla="*/ 458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7" h="831">
                    <a:moveTo>
                      <a:pt x="807" y="458"/>
                    </a:moveTo>
                    <a:lnTo>
                      <a:pt x="807" y="831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807" y="45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6" name="Freeform 101"/>
              <p:cNvSpPr>
                <a:spLocks/>
              </p:cNvSpPr>
              <p:nvPr/>
            </p:nvSpPr>
            <p:spPr bwMode="auto">
              <a:xfrm>
                <a:off x="2010" y="6464"/>
                <a:ext cx="393" cy="574"/>
              </a:xfrm>
              <a:custGeom>
                <a:avLst/>
                <a:gdLst>
                  <a:gd name="T0" fmla="*/ 393 w 393"/>
                  <a:gd name="T1" fmla="*/ 198 h 574"/>
                  <a:gd name="T2" fmla="*/ 393 w 393"/>
                  <a:gd name="T3" fmla="*/ 574 h 574"/>
                  <a:gd name="T4" fmla="*/ 0 w 393"/>
                  <a:gd name="T5" fmla="*/ 347 h 574"/>
                  <a:gd name="T6" fmla="*/ 0 w 393"/>
                  <a:gd name="T7" fmla="*/ 0 h 574"/>
                  <a:gd name="T8" fmla="*/ 393 w 393"/>
                  <a:gd name="T9" fmla="*/ 198 h 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74">
                    <a:moveTo>
                      <a:pt x="393" y="198"/>
                    </a:moveTo>
                    <a:lnTo>
                      <a:pt x="393" y="574"/>
                    </a:lnTo>
                    <a:lnTo>
                      <a:pt x="0" y="347"/>
                    </a:lnTo>
                    <a:lnTo>
                      <a:pt x="0" y="0"/>
                    </a:lnTo>
                    <a:lnTo>
                      <a:pt x="393" y="19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7" name="Freeform 102"/>
              <p:cNvSpPr>
                <a:spLocks/>
              </p:cNvSpPr>
              <p:nvPr/>
            </p:nvSpPr>
            <p:spPr bwMode="auto">
              <a:xfrm>
                <a:off x="4969" y="9067"/>
                <a:ext cx="250" cy="590"/>
              </a:xfrm>
              <a:custGeom>
                <a:avLst/>
                <a:gdLst>
                  <a:gd name="T0" fmla="*/ 250 w 250"/>
                  <a:gd name="T1" fmla="*/ 159 h 590"/>
                  <a:gd name="T2" fmla="*/ 250 w 250"/>
                  <a:gd name="T3" fmla="*/ 590 h 590"/>
                  <a:gd name="T4" fmla="*/ 0 w 250"/>
                  <a:gd name="T5" fmla="*/ 415 h 590"/>
                  <a:gd name="T6" fmla="*/ 0 w 250"/>
                  <a:gd name="T7" fmla="*/ 0 h 590"/>
                  <a:gd name="T8" fmla="*/ 250 w 250"/>
                  <a:gd name="T9" fmla="*/ 159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590">
                    <a:moveTo>
                      <a:pt x="250" y="159"/>
                    </a:moveTo>
                    <a:lnTo>
                      <a:pt x="250" y="590"/>
                    </a:lnTo>
                    <a:lnTo>
                      <a:pt x="0" y="415"/>
                    </a:lnTo>
                    <a:lnTo>
                      <a:pt x="0" y="0"/>
                    </a:lnTo>
                    <a:lnTo>
                      <a:pt x="250" y="15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8" name="Freeform 103"/>
              <p:cNvSpPr>
                <a:spLocks/>
              </p:cNvSpPr>
              <p:nvPr/>
            </p:nvSpPr>
            <p:spPr bwMode="auto">
              <a:xfrm>
                <a:off x="4116" y="8567"/>
                <a:ext cx="800" cy="883"/>
              </a:xfrm>
              <a:custGeom>
                <a:avLst/>
                <a:gdLst>
                  <a:gd name="T0" fmla="*/ 800 w 800"/>
                  <a:gd name="T1" fmla="*/ 474 h 883"/>
                  <a:gd name="T2" fmla="*/ 800 w 800"/>
                  <a:gd name="T3" fmla="*/ 883 h 883"/>
                  <a:gd name="T4" fmla="*/ 0 w 800"/>
                  <a:gd name="T5" fmla="*/ 396 h 883"/>
                  <a:gd name="T6" fmla="*/ 0 w 800"/>
                  <a:gd name="T7" fmla="*/ 0 h 883"/>
                  <a:gd name="T8" fmla="*/ 800 w 800"/>
                  <a:gd name="T9" fmla="*/ 474 h 8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0" h="883">
                    <a:moveTo>
                      <a:pt x="800" y="474"/>
                    </a:moveTo>
                    <a:lnTo>
                      <a:pt x="800" y="883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800" y="47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9" name="Freeform 104"/>
              <p:cNvSpPr>
                <a:spLocks/>
              </p:cNvSpPr>
              <p:nvPr/>
            </p:nvSpPr>
            <p:spPr bwMode="auto">
              <a:xfrm>
                <a:off x="3280" y="8074"/>
                <a:ext cx="796" cy="866"/>
              </a:xfrm>
              <a:custGeom>
                <a:avLst/>
                <a:gdLst>
                  <a:gd name="T0" fmla="*/ 796 w 796"/>
                  <a:gd name="T1" fmla="*/ 483 h 866"/>
                  <a:gd name="T2" fmla="*/ 796 w 796"/>
                  <a:gd name="T3" fmla="*/ 866 h 866"/>
                  <a:gd name="T4" fmla="*/ 0 w 796"/>
                  <a:gd name="T5" fmla="*/ 383 h 866"/>
                  <a:gd name="T6" fmla="*/ 0 w 796"/>
                  <a:gd name="T7" fmla="*/ 0 h 866"/>
                  <a:gd name="T8" fmla="*/ 796 w 796"/>
                  <a:gd name="T9" fmla="*/ 483 h 8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6" h="866">
                    <a:moveTo>
                      <a:pt x="796" y="483"/>
                    </a:moveTo>
                    <a:lnTo>
                      <a:pt x="796" y="866"/>
                    </a:lnTo>
                    <a:lnTo>
                      <a:pt x="0" y="383"/>
                    </a:lnTo>
                    <a:lnTo>
                      <a:pt x="0" y="0"/>
                    </a:lnTo>
                    <a:lnTo>
                      <a:pt x="79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0" name="Freeform 105"/>
              <p:cNvSpPr>
                <a:spLocks/>
              </p:cNvSpPr>
              <p:nvPr/>
            </p:nvSpPr>
            <p:spPr bwMode="auto">
              <a:xfrm>
                <a:off x="2443" y="7584"/>
                <a:ext cx="797" cy="843"/>
              </a:xfrm>
              <a:custGeom>
                <a:avLst/>
                <a:gdLst>
                  <a:gd name="T0" fmla="*/ 797 w 797"/>
                  <a:gd name="T1" fmla="*/ 467 h 843"/>
                  <a:gd name="T2" fmla="*/ 797 w 797"/>
                  <a:gd name="T3" fmla="*/ 843 h 843"/>
                  <a:gd name="T4" fmla="*/ 0 w 797"/>
                  <a:gd name="T5" fmla="*/ 379 h 843"/>
                  <a:gd name="T6" fmla="*/ 0 w 797"/>
                  <a:gd name="T7" fmla="*/ 0 h 843"/>
                  <a:gd name="T8" fmla="*/ 797 w 797"/>
                  <a:gd name="T9" fmla="*/ 467 h 8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7" h="843">
                    <a:moveTo>
                      <a:pt x="797" y="467"/>
                    </a:moveTo>
                    <a:lnTo>
                      <a:pt x="797" y="843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97" y="467"/>
                    </a:lnTo>
                    <a:close/>
                  </a:path>
                </a:pathLst>
              </a:custGeom>
              <a:solidFill>
                <a:srgbClr val="2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1" name="Freeform 106"/>
              <p:cNvSpPr>
                <a:spLocks/>
              </p:cNvSpPr>
              <p:nvPr/>
            </p:nvSpPr>
            <p:spPr bwMode="auto">
              <a:xfrm>
                <a:off x="2010" y="7343"/>
                <a:ext cx="393" cy="594"/>
              </a:xfrm>
              <a:custGeom>
                <a:avLst/>
                <a:gdLst>
                  <a:gd name="T0" fmla="*/ 393 w 393"/>
                  <a:gd name="T1" fmla="*/ 218 h 594"/>
                  <a:gd name="T2" fmla="*/ 393 w 393"/>
                  <a:gd name="T3" fmla="*/ 594 h 594"/>
                  <a:gd name="T4" fmla="*/ 0 w 393"/>
                  <a:gd name="T5" fmla="*/ 332 h 594"/>
                  <a:gd name="T6" fmla="*/ 0 w 393"/>
                  <a:gd name="T7" fmla="*/ 0 h 594"/>
                  <a:gd name="T8" fmla="*/ 393 w 393"/>
                  <a:gd name="T9" fmla="*/ 218 h 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3" h="594">
                    <a:moveTo>
                      <a:pt x="393" y="218"/>
                    </a:moveTo>
                    <a:lnTo>
                      <a:pt x="393" y="594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393" y="21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2" name="Freeform 107"/>
              <p:cNvSpPr>
                <a:spLocks/>
              </p:cNvSpPr>
              <p:nvPr/>
            </p:nvSpPr>
            <p:spPr bwMode="auto">
              <a:xfrm>
                <a:off x="2010" y="7765"/>
                <a:ext cx="656" cy="744"/>
              </a:xfrm>
              <a:custGeom>
                <a:avLst/>
                <a:gdLst>
                  <a:gd name="T0" fmla="*/ 656 w 656"/>
                  <a:gd name="T1" fmla="*/ 406 h 744"/>
                  <a:gd name="T2" fmla="*/ 656 w 656"/>
                  <a:gd name="T3" fmla="*/ 744 h 744"/>
                  <a:gd name="T4" fmla="*/ 0 w 656"/>
                  <a:gd name="T5" fmla="*/ 364 h 744"/>
                  <a:gd name="T6" fmla="*/ 0 w 656"/>
                  <a:gd name="T7" fmla="*/ 0 h 744"/>
                  <a:gd name="T8" fmla="*/ 656 w 656"/>
                  <a:gd name="T9" fmla="*/ 406 h 7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44">
                    <a:moveTo>
                      <a:pt x="656" y="406"/>
                    </a:moveTo>
                    <a:lnTo>
                      <a:pt x="656" y="744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3" name="Freeform 108"/>
              <p:cNvSpPr>
                <a:spLocks/>
              </p:cNvSpPr>
              <p:nvPr/>
            </p:nvSpPr>
            <p:spPr bwMode="auto">
              <a:xfrm>
                <a:off x="4323" y="9161"/>
                <a:ext cx="896" cy="957"/>
              </a:xfrm>
              <a:custGeom>
                <a:avLst/>
                <a:gdLst>
                  <a:gd name="T0" fmla="*/ 896 w 896"/>
                  <a:gd name="T1" fmla="*/ 568 h 957"/>
                  <a:gd name="T2" fmla="*/ 896 w 896"/>
                  <a:gd name="T3" fmla="*/ 957 h 957"/>
                  <a:gd name="T4" fmla="*/ 0 w 896"/>
                  <a:gd name="T5" fmla="*/ 406 h 957"/>
                  <a:gd name="T6" fmla="*/ 0 w 896"/>
                  <a:gd name="T7" fmla="*/ 0 h 957"/>
                  <a:gd name="T8" fmla="*/ 896 w 896"/>
                  <a:gd name="T9" fmla="*/ 568 h 9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6" h="957">
                    <a:moveTo>
                      <a:pt x="896" y="568"/>
                    </a:moveTo>
                    <a:lnTo>
                      <a:pt x="896" y="957"/>
                    </a:lnTo>
                    <a:lnTo>
                      <a:pt x="0" y="406"/>
                    </a:lnTo>
                    <a:lnTo>
                      <a:pt x="0" y="0"/>
                    </a:lnTo>
                    <a:lnTo>
                      <a:pt x="896" y="56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4" name="Freeform 109"/>
              <p:cNvSpPr>
                <a:spLocks/>
              </p:cNvSpPr>
              <p:nvPr/>
            </p:nvSpPr>
            <p:spPr bwMode="auto">
              <a:xfrm>
                <a:off x="3543" y="8687"/>
                <a:ext cx="743" cy="857"/>
              </a:xfrm>
              <a:custGeom>
                <a:avLst/>
                <a:gdLst>
                  <a:gd name="T0" fmla="*/ 743 w 743"/>
                  <a:gd name="T1" fmla="*/ 454 h 857"/>
                  <a:gd name="T2" fmla="*/ 743 w 743"/>
                  <a:gd name="T3" fmla="*/ 857 h 857"/>
                  <a:gd name="T4" fmla="*/ 0 w 743"/>
                  <a:gd name="T5" fmla="*/ 393 h 857"/>
                  <a:gd name="T6" fmla="*/ 0 w 743"/>
                  <a:gd name="T7" fmla="*/ 0 h 857"/>
                  <a:gd name="T8" fmla="*/ 743 w 743"/>
                  <a:gd name="T9" fmla="*/ 454 h 8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57">
                    <a:moveTo>
                      <a:pt x="743" y="454"/>
                    </a:moveTo>
                    <a:lnTo>
                      <a:pt x="743" y="857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5" name="Freeform 110"/>
              <p:cNvSpPr>
                <a:spLocks/>
              </p:cNvSpPr>
              <p:nvPr/>
            </p:nvSpPr>
            <p:spPr bwMode="auto">
              <a:xfrm>
                <a:off x="2713" y="8194"/>
                <a:ext cx="780" cy="840"/>
              </a:xfrm>
              <a:custGeom>
                <a:avLst/>
                <a:gdLst>
                  <a:gd name="T0" fmla="*/ 780 w 780"/>
                  <a:gd name="T1" fmla="*/ 464 h 840"/>
                  <a:gd name="T2" fmla="*/ 780 w 780"/>
                  <a:gd name="T3" fmla="*/ 840 h 840"/>
                  <a:gd name="T4" fmla="*/ 0 w 780"/>
                  <a:gd name="T5" fmla="*/ 344 h 840"/>
                  <a:gd name="T6" fmla="*/ 0 w 780"/>
                  <a:gd name="T7" fmla="*/ 0 h 840"/>
                  <a:gd name="T8" fmla="*/ 780 w 780"/>
                  <a:gd name="T9" fmla="*/ 464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40">
                    <a:moveTo>
                      <a:pt x="780" y="464"/>
                    </a:moveTo>
                    <a:lnTo>
                      <a:pt x="780" y="840"/>
                    </a:lnTo>
                    <a:lnTo>
                      <a:pt x="0" y="344"/>
                    </a:lnTo>
                    <a:lnTo>
                      <a:pt x="0" y="0"/>
                    </a:lnTo>
                    <a:lnTo>
                      <a:pt x="780" y="46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6" name="Freeform 111"/>
              <p:cNvSpPr>
                <a:spLocks/>
              </p:cNvSpPr>
              <p:nvPr/>
            </p:nvSpPr>
            <p:spPr bwMode="auto">
              <a:xfrm>
                <a:off x="2010" y="2599"/>
                <a:ext cx="690" cy="600"/>
              </a:xfrm>
              <a:custGeom>
                <a:avLst/>
                <a:gdLst>
                  <a:gd name="T0" fmla="*/ 690 w 690"/>
                  <a:gd name="T1" fmla="*/ 237 h 600"/>
                  <a:gd name="T2" fmla="*/ 690 w 690"/>
                  <a:gd name="T3" fmla="*/ 600 h 600"/>
                  <a:gd name="T4" fmla="*/ 0 w 690"/>
                  <a:gd name="T5" fmla="*/ 363 h 600"/>
                  <a:gd name="T6" fmla="*/ 0 w 690"/>
                  <a:gd name="T7" fmla="*/ 0 h 600"/>
                  <a:gd name="T8" fmla="*/ 690 w 690"/>
                  <a:gd name="T9" fmla="*/ 237 h 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00">
                    <a:moveTo>
                      <a:pt x="690" y="237"/>
                    </a:moveTo>
                    <a:lnTo>
                      <a:pt x="690" y="600"/>
                    </a:lnTo>
                    <a:lnTo>
                      <a:pt x="0" y="363"/>
                    </a:lnTo>
                    <a:lnTo>
                      <a:pt x="0" y="0"/>
                    </a:lnTo>
                    <a:lnTo>
                      <a:pt x="690" y="23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7" name="Freeform 112"/>
              <p:cNvSpPr>
                <a:spLocks/>
              </p:cNvSpPr>
              <p:nvPr/>
            </p:nvSpPr>
            <p:spPr bwMode="auto">
              <a:xfrm>
                <a:off x="3573" y="3118"/>
                <a:ext cx="746" cy="668"/>
              </a:xfrm>
              <a:custGeom>
                <a:avLst/>
                <a:gdLst>
                  <a:gd name="T0" fmla="*/ 746 w 746"/>
                  <a:gd name="T1" fmla="*/ 260 h 668"/>
                  <a:gd name="T2" fmla="*/ 746 w 746"/>
                  <a:gd name="T3" fmla="*/ 668 h 668"/>
                  <a:gd name="T4" fmla="*/ 0 w 746"/>
                  <a:gd name="T5" fmla="*/ 399 h 668"/>
                  <a:gd name="T6" fmla="*/ 0 w 746"/>
                  <a:gd name="T7" fmla="*/ 0 h 668"/>
                  <a:gd name="T8" fmla="*/ 746 w 746"/>
                  <a:gd name="T9" fmla="*/ 260 h 6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68">
                    <a:moveTo>
                      <a:pt x="746" y="260"/>
                    </a:moveTo>
                    <a:lnTo>
                      <a:pt x="746" y="668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26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8" name="Freeform 113"/>
              <p:cNvSpPr>
                <a:spLocks/>
              </p:cNvSpPr>
              <p:nvPr/>
            </p:nvSpPr>
            <p:spPr bwMode="auto">
              <a:xfrm>
                <a:off x="2743" y="2842"/>
                <a:ext cx="786" cy="649"/>
              </a:xfrm>
              <a:custGeom>
                <a:avLst/>
                <a:gdLst>
                  <a:gd name="T0" fmla="*/ 786 w 786"/>
                  <a:gd name="T1" fmla="*/ 273 h 649"/>
                  <a:gd name="T2" fmla="*/ 786 w 786"/>
                  <a:gd name="T3" fmla="*/ 649 h 649"/>
                  <a:gd name="T4" fmla="*/ 0 w 786"/>
                  <a:gd name="T5" fmla="*/ 380 h 649"/>
                  <a:gd name="T6" fmla="*/ 0 w 786"/>
                  <a:gd name="T7" fmla="*/ 0 h 649"/>
                  <a:gd name="T8" fmla="*/ 786 w 786"/>
                  <a:gd name="T9" fmla="*/ 273 h 6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49">
                    <a:moveTo>
                      <a:pt x="786" y="273"/>
                    </a:moveTo>
                    <a:lnTo>
                      <a:pt x="786" y="649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6" y="27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9" name="Freeform 114"/>
              <p:cNvSpPr>
                <a:spLocks/>
              </p:cNvSpPr>
              <p:nvPr/>
            </p:nvSpPr>
            <p:spPr bwMode="auto">
              <a:xfrm>
                <a:off x="2010" y="3452"/>
                <a:ext cx="690" cy="640"/>
              </a:xfrm>
              <a:custGeom>
                <a:avLst/>
                <a:gdLst>
                  <a:gd name="T0" fmla="*/ 690 w 690"/>
                  <a:gd name="T1" fmla="*/ 279 h 640"/>
                  <a:gd name="T2" fmla="*/ 690 w 690"/>
                  <a:gd name="T3" fmla="*/ 640 h 640"/>
                  <a:gd name="T4" fmla="*/ 0 w 690"/>
                  <a:gd name="T5" fmla="*/ 360 h 640"/>
                  <a:gd name="T6" fmla="*/ 0 w 690"/>
                  <a:gd name="T7" fmla="*/ 0 h 640"/>
                  <a:gd name="T8" fmla="*/ 690 w 690"/>
                  <a:gd name="T9" fmla="*/ 279 h 6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40">
                    <a:moveTo>
                      <a:pt x="690" y="279"/>
                    </a:moveTo>
                    <a:lnTo>
                      <a:pt x="690" y="64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90" y="27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0" name="Freeform 115"/>
              <p:cNvSpPr>
                <a:spLocks/>
              </p:cNvSpPr>
              <p:nvPr/>
            </p:nvSpPr>
            <p:spPr bwMode="auto">
              <a:xfrm>
                <a:off x="4353" y="4364"/>
                <a:ext cx="876" cy="760"/>
              </a:xfrm>
              <a:custGeom>
                <a:avLst/>
                <a:gdLst>
                  <a:gd name="T0" fmla="*/ 876 w 876"/>
                  <a:gd name="T1" fmla="*/ 344 h 760"/>
                  <a:gd name="T2" fmla="*/ 876 w 876"/>
                  <a:gd name="T3" fmla="*/ 760 h 760"/>
                  <a:gd name="T4" fmla="*/ 3 w 876"/>
                  <a:gd name="T5" fmla="*/ 403 h 760"/>
                  <a:gd name="T6" fmla="*/ 0 w 876"/>
                  <a:gd name="T7" fmla="*/ 0 h 760"/>
                  <a:gd name="T8" fmla="*/ 876 w 876"/>
                  <a:gd name="T9" fmla="*/ 344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" h="760">
                    <a:moveTo>
                      <a:pt x="876" y="344"/>
                    </a:moveTo>
                    <a:lnTo>
                      <a:pt x="876" y="760"/>
                    </a:lnTo>
                    <a:lnTo>
                      <a:pt x="3" y="403"/>
                    </a:lnTo>
                    <a:lnTo>
                      <a:pt x="0" y="0"/>
                    </a:lnTo>
                    <a:lnTo>
                      <a:pt x="876" y="34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1" name="Freeform 116"/>
              <p:cNvSpPr>
                <a:spLocks/>
              </p:cNvSpPr>
              <p:nvPr/>
            </p:nvSpPr>
            <p:spPr bwMode="auto">
              <a:xfrm>
                <a:off x="3573" y="4059"/>
                <a:ext cx="746" cy="691"/>
              </a:xfrm>
              <a:custGeom>
                <a:avLst/>
                <a:gdLst>
                  <a:gd name="T0" fmla="*/ 746 w 746"/>
                  <a:gd name="T1" fmla="*/ 282 h 691"/>
                  <a:gd name="T2" fmla="*/ 746 w 746"/>
                  <a:gd name="T3" fmla="*/ 691 h 691"/>
                  <a:gd name="T4" fmla="*/ 0 w 746"/>
                  <a:gd name="T5" fmla="*/ 396 h 691"/>
                  <a:gd name="T6" fmla="*/ 0 w 746"/>
                  <a:gd name="T7" fmla="*/ 0 h 691"/>
                  <a:gd name="T8" fmla="*/ 746 w 746"/>
                  <a:gd name="T9" fmla="*/ 282 h 6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691">
                    <a:moveTo>
                      <a:pt x="746" y="282"/>
                    </a:moveTo>
                    <a:lnTo>
                      <a:pt x="746" y="69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6" y="28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2" name="Freeform 117"/>
              <p:cNvSpPr>
                <a:spLocks/>
              </p:cNvSpPr>
              <p:nvPr/>
            </p:nvSpPr>
            <p:spPr bwMode="auto">
              <a:xfrm>
                <a:off x="2743" y="3744"/>
                <a:ext cx="786" cy="688"/>
              </a:xfrm>
              <a:custGeom>
                <a:avLst/>
                <a:gdLst>
                  <a:gd name="T0" fmla="*/ 786 w 786"/>
                  <a:gd name="T1" fmla="*/ 309 h 688"/>
                  <a:gd name="T2" fmla="*/ 786 w 786"/>
                  <a:gd name="T3" fmla="*/ 688 h 688"/>
                  <a:gd name="T4" fmla="*/ 0 w 786"/>
                  <a:gd name="T5" fmla="*/ 364 h 688"/>
                  <a:gd name="T6" fmla="*/ 0 w 786"/>
                  <a:gd name="T7" fmla="*/ 0 h 688"/>
                  <a:gd name="T8" fmla="*/ 786 w 786"/>
                  <a:gd name="T9" fmla="*/ 309 h 6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688">
                    <a:moveTo>
                      <a:pt x="786" y="309"/>
                    </a:moveTo>
                    <a:lnTo>
                      <a:pt x="786" y="688"/>
                    </a:lnTo>
                    <a:lnTo>
                      <a:pt x="0" y="364"/>
                    </a:lnTo>
                    <a:lnTo>
                      <a:pt x="0" y="0"/>
                    </a:lnTo>
                    <a:lnTo>
                      <a:pt x="786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3" name="Freeform 118"/>
              <p:cNvSpPr>
                <a:spLocks/>
              </p:cNvSpPr>
              <p:nvPr/>
            </p:nvSpPr>
            <p:spPr bwMode="auto">
              <a:xfrm>
                <a:off x="2010" y="4315"/>
                <a:ext cx="690" cy="666"/>
              </a:xfrm>
              <a:custGeom>
                <a:avLst/>
                <a:gdLst>
                  <a:gd name="T0" fmla="*/ 690 w 690"/>
                  <a:gd name="T1" fmla="*/ 309 h 666"/>
                  <a:gd name="T2" fmla="*/ 690 w 690"/>
                  <a:gd name="T3" fmla="*/ 666 h 666"/>
                  <a:gd name="T4" fmla="*/ 0 w 690"/>
                  <a:gd name="T5" fmla="*/ 361 h 666"/>
                  <a:gd name="T6" fmla="*/ 0 w 690"/>
                  <a:gd name="T7" fmla="*/ 0 h 666"/>
                  <a:gd name="T8" fmla="*/ 690 w 690"/>
                  <a:gd name="T9" fmla="*/ 309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0" h="666">
                    <a:moveTo>
                      <a:pt x="690" y="309"/>
                    </a:moveTo>
                    <a:lnTo>
                      <a:pt x="690" y="666"/>
                    </a:lnTo>
                    <a:lnTo>
                      <a:pt x="0" y="361"/>
                    </a:lnTo>
                    <a:lnTo>
                      <a:pt x="0" y="0"/>
                    </a:lnTo>
                    <a:lnTo>
                      <a:pt x="690" y="30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4" name="Freeform 119"/>
              <p:cNvSpPr>
                <a:spLocks/>
              </p:cNvSpPr>
              <p:nvPr/>
            </p:nvSpPr>
            <p:spPr bwMode="auto">
              <a:xfrm>
                <a:off x="3573" y="4987"/>
                <a:ext cx="746" cy="727"/>
              </a:xfrm>
              <a:custGeom>
                <a:avLst/>
                <a:gdLst>
                  <a:gd name="T0" fmla="*/ 746 w 746"/>
                  <a:gd name="T1" fmla="*/ 312 h 727"/>
                  <a:gd name="T2" fmla="*/ 746 w 746"/>
                  <a:gd name="T3" fmla="*/ 727 h 727"/>
                  <a:gd name="T4" fmla="*/ 0 w 746"/>
                  <a:gd name="T5" fmla="*/ 399 h 727"/>
                  <a:gd name="T6" fmla="*/ 0 w 746"/>
                  <a:gd name="T7" fmla="*/ 0 h 727"/>
                  <a:gd name="T8" fmla="*/ 746 w 746"/>
                  <a:gd name="T9" fmla="*/ 312 h 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6" h="727">
                    <a:moveTo>
                      <a:pt x="746" y="312"/>
                    </a:moveTo>
                    <a:lnTo>
                      <a:pt x="746" y="727"/>
                    </a:lnTo>
                    <a:lnTo>
                      <a:pt x="0" y="399"/>
                    </a:lnTo>
                    <a:lnTo>
                      <a:pt x="0" y="0"/>
                    </a:lnTo>
                    <a:lnTo>
                      <a:pt x="746" y="3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5" name="Freeform 120"/>
              <p:cNvSpPr>
                <a:spLocks/>
              </p:cNvSpPr>
              <p:nvPr/>
            </p:nvSpPr>
            <p:spPr bwMode="auto">
              <a:xfrm>
                <a:off x="2743" y="4634"/>
                <a:ext cx="786" cy="720"/>
              </a:xfrm>
              <a:custGeom>
                <a:avLst/>
                <a:gdLst>
                  <a:gd name="T0" fmla="*/ 786 w 786"/>
                  <a:gd name="T1" fmla="*/ 340 h 720"/>
                  <a:gd name="T2" fmla="*/ 786 w 786"/>
                  <a:gd name="T3" fmla="*/ 720 h 720"/>
                  <a:gd name="T4" fmla="*/ 0 w 786"/>
                  <a:gd name="T5" fmla="*/ 373 h 720"/>
                  <a:gd name="T6" fmla="*/ 0 w 786"/>
                  <a:gd name="T7" fmla="*/ 0 h 720"/>
                  <a:gd name="T8" fmla="*/ 786 w 786"/>
                  <a:gd name="T9" fmla="*/ 34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6" h="720">
                    <a:moveTo>
                      <a:pt x="786" y="340"/>
                    </a:moveTo>
                    <a:lnTo>
                      <a:pt x="786" y="720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786" y="34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6" name="Freeform 121"/>
              <p:cNvSpPr>
                <a:spLocks/>
              </p:cNvSpPr>
              <p:nvPr/>
            </p:nvSpPr>
            <p:spPr bwMode="auto">
              <a:xfrm>
                <a:off x="2010" y="5176"/>
                <a:ext cx="656" cy="678"/>
              </a:xfrm>
              <a:custGeom>
                <a:avLst/>
                <a:gdLst>
                  <a:gd name="T0" fmla="*/ 656 w 656"/>
                  <a:gd name="T1" fmla="*/ 314 h 678"/>
                  <a:gd name="T2" fmla="*/ 656 w 656"/>
                  <a:gd name="T3" fmla="*/ 678 h 678"/>
                  <a:gd name="T4" fmla="*/ 0 w 656"/>
                  <a:gd name="T5" fmla="*/ 360 h 678"/>
                  <a:gd name="T6" fmla="*/ 0 w 656"/>
                  <a:gd name="T7" fmla="*/ 0 h 678"/>
                  <a:gd name="T8" fmla="*/ 656 w 656"/>
                  <a:gd name="T9" fmla="*/ 314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78">
                    <a:moveTo>
                      <a:pt x="656" y="314"/>
                    </a:moveTo>
                    <a:lnTo>
                      <a:pt x="656" y="678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656" y="31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7" name="Freeform 122"/>
              <p:cNvSpPr>
                <a:spLocks/>
              </p:cNvSpPr>
              <p:nvPr/>
            </p:nvSpPr>
            <p:spPr bwMode="auto">
              <a:xfrm>
                <a:off x="4323" y="6269"/>
                <a:ext cx="906" cy="847"/>
              </a:xfrm>
              <a:custGeom>
                <a:avLst/>
                <a:gdLst>
                  <a:gd name="T0" fmla="*/ 906 w 906"/>
                  <a:gd name="T1" fmla="*/ 429 h 847"/>
                  <a:gd name="T2" fmla="*/ 906 w 906"/>
                  <a:gd name="T3" fmla="*/ 847 h 847"/>
                  <a:gd name="T4" fmla="*/ 0 w 906"/>
                  <a:gd name="T5" fmla="*/ 419 h 847"/>
                  <a:gd name="T6" fmla="*/ 0 w 906"/>
                  <a:gd name="T7" fmla="*/ 0 h 847"/>
                  <a:gd name="T8" fmla="*/ 906 w 906"/>
                  <a:gd name="T9" fmla="*/ 429 h 8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47">
                    <a:moveTo>
                      <a:pt x="906" y="429"/>
                    </a:moveTo>
                    <a:lnTo>
                      <a:pt x="906" y="847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429"/>
                    </a:lnTo>
                    <a:close/>
                  </a:path>
                </a:pathLst>
              </a:custGeom>
              <a:solidFill>
                <a:srgbClr val="4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8" name="Freeform 123"/>
              <p:cNvSpPr>
                <a:spLocks/>
              </p:cNvSpPr>
              <p:nvPr/>
            </p:nvSpPr>
            <p:spPr bwMode="auto">
              <a:xfrm>
                <a:off x="3543" y="5902"/>
                <a:ext cx="743" cy="766"/>
              </a:xfrm>
              <a:custGeom>
                <a:avLst/>
                <a:gdLst>
                  <a:gd name="T0" fmla="*/ 743 w 743"/>
                  <a:gd name="T1" fmla="*/ 348 h 766"/>
                  <a:gd name="T2" fmla="*/ 743 w 743"/>
                  <a:gd name="T3" fmla="*/ 766 h 766"/>
                  <a:gd name="T4" fmla="*/ 0 w 743"/>
                  <a:gd name="T5" fmla="*/ 393 h 766"/>
                  <a:gd name="T6" fmla="*/ 0 w 743"/>
                  <a:gd name="T7" fmla="*/ 0 h 766"/>
                  <a:gd name="T8" fmla="*/ 743 w 743"/>
                  <a:gd name="T9" fmla="*/ 348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766">
                    <a:moveTo>
                      <a:pt x="743" y="348"/>
                    </a:moveTo>
                    <a:lnTo>
                      <a:pt x="743" y="766"/>
                    </a:lnTo>
                    <a:lnTo>
                      <a:pt x="0" y="393"/>
                    </a:lnTo>
                    <a:lnTo>
                      <a:pt x="0" y="0"/>
                    </a:lnTo>
                    <a:lnTo>
                      <a:pt x="743" y="348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9" name="Freeform 124"/>
              <p:cNvSpPr>
                <a:spLocks/>
              </p:cNvSpPr>
              <p:nvPr/>
            </p:nvSpPr>
            <p:spPr bwMode="auto">
              <a:xfrm>
                <a:off x="2713" y="5510"/>
                <a:ext cx="780" cy="749"/>
              </a:xfrm>
              <a:custGeom>
                <a:avLst/>
                <a:gdLst>
                  <a:gd name="T0" fmla="*/ 780 w 780"/>
                  <a:gd name="T1" fmla="*/ 373 h 749"/>
                  <a:gd name="T2" fmla="*/ 780 w 780"/>
                  <a:gd name="T3" fmla="*/ 749 h 749"/>
                  <a:gd name="T4" fmla="*/ 0 w 780"/>
                  <a:gd name="T5" fmla="*/ 386 h 749"/>
                  <a:gd name="T6" fmla="*/ 0 w 780"/>
                  <a:gd name="T7" fmla="*/ 0 h 749"/>
                  <a:gd name="T8" fmla="*/ 780 w 780"/>
                  <a:gd name="T9" fmla="*/ 373 h 7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49">
                    <a:moveTo>
                      <a:pt x="780" y="373"/>
                    </a:moveTo>
                    <a:lnTo>
                      <a:pt x="780" y="749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80" y="37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0" name="Freeform 125"/>
              <p:cNvSpPr>
                <a:spLocks/>
              </p:cNvSpPr>
              <p:nvPr/>
            </p:nvSpPr>
            <p:spPr bwMode="auto">
              <a:xfrm>
                <a:off x="2010" y="6036"/>
                <a:ext cx="656" cy="697"/>
              </a:xfrm>
              <a:custGeom>
                <a:avLst/>
                <a:gdLst>
                  <a:gd name="T0" fmla="*/ 656 w 656"/>
                  <a:gd name="T1" fmla="*/ 331 h 697"/>
                  <a:gd name="T2" fmla="*/ 656 w 656"/>
                  <a:gd name="T3" fmla="*/ 697 h 697"/>
                  <a:gd name="T4" fmla="*/ 0 w 656"/>
                  <a:gd name="T5" fmla="*/ 357 h 697"/>
                  <a:gd name="T6" fmla="*/ 0 w 656"/>
                  <a:gd name="T7" fmla="*/ 0 h 697"/>
                  <a:gd name="T8" fmla="*/ 656 w 656"/>
                  <a:gd name="T9" fmla="*/ 331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697">
                    <a:moveTo>
                      <a:pt x="656" y="331"/>
                    </a:moveTo>
                    <a:lnTo>
                      <a:pt x="656" y="697"/>
                    </a:lnTo>
                    <a:lnTo>
                      <a:pt x="0" y="357"/>
                    </a:lnTo>
                    <a:lnTo>
                      <a:pt x="0" y="0"/>
                    </a:lnTo>
                    <a:lnTo>
                      <a:pt x="656" y="331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1" name="Freeform 126"/>
              <p:cNvSpPr>
                <a:spLocks/>
              </p:cNvSpPr>
              <p:nvPr/>
            </p:nvSpPr>
            <p:spPr bwMode="auto">
              <a:xfrm>
                <a:off x="4323" y="7230"/>
                <a:ext cx="906" cy="876"/>
              </a:xfrm>
              <a:custGeom>
                <a:avLst/>
                <a:gdLst>
                  <a:gd name="T0" fmla="*/ 906 w 906"/>
                  <a:gd name="T1" fmla="*/ 483 h 876"/>
                  <a:gd name="T2" fmla="*/ 906 w 906"/>
                  <a:gd name="T3" fmla="*/ 876 h 876"/>
                  <a:gd name="T4" fmla="*/ 0 w 906"/>
                  <a:gd name="T5" fmla="*/ 412 h 876"/>
                  <a:gd name="T6" fmla="*/ 0 w 906"/>
                  <a:gd name="T7" fmla="*/ 0 h 876"/>
                  <a:gd name="T8" fmla="*/ 906 w 906"/>
                  <a:gd name="T9" fmla="*/ 483 h 8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876">
                    <a:moveTo>
                      <a:pt x="906" y="483"/>
                    </a:moveTo>
                    <a:lnTo>
                      <a:pt x="906" y="876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906" y="483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2" name="Freeform 127"/>
              <p:cNvSpPr>
                <a:spLocks/>
              </p:cNvSpPr>
              <p:nvPr/>
            </p:nvSpPr>
            <p:spPr bwMode="auto">
              <a:xfrm>
                <a:off x="3543" y="6821"/>
                <a:ext cx="743" cy="805"/>
              </a:xfrm>
              <a:custGeom>
                <a:avLst/>
                <a:gdLst>
                  <a:gd name="T0" fmla="*/ 743 w 743"/>
                  <a:gd name="T1" fmla="*/ 393 h 805"/>
                  <a:gd name="T2" fmla="*/ 743 w 743"/>
                  <a:gd name="T3" fmla="*/ 805 h 805"/>
                  <a:gd name="T4" fmla="*/ 0 w 743"/>
                  <a:gd name="T5" fmla="*/ 396 h 805"/>
                  <a:gd name="T6" fmla="*/ 0 w 743"/>
                  <a:gd name="T7" fmla="*/ 0 h 805"/>
                  <a:gd name="T8" fmla="*/ 743 w 743"/>
                  <a:gd name="T9" fmla="*/ 393 h 8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05">
                    <a:moveTo>
                      <a:pt x="743" y="393"/>
                    </a:moveTo>
                    <a:lnTo>
                      <a:pt x="743" y="805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393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3" name="Freeform 128"/>
              <p:cNvSpPr>
                <a:spLocks/>
              </p:cNvSpPr>
              <p:nvPr/>
            </p:nvSpPr>
            <p:spPr bwMode="auto">
              <a:xfrm>
                <a:off x="2713" y="6396"/>
                <a:ext cx="780" cy="798"/>
              </a:xfrm>
              <a:custGeom>
                <a:avLst/>
                <a:gdLst>
                  <a:gd name="T0" fmla="*/ 780 w 780"/>
                  <a:gd name="T1" fmla="*/ 412 h 798"/>
                  <a:gd name="T2" fmla="*/ 780 w 780"/>
                  <a:gd name="T3" fmla="*/ 798 h 798"/>
                  <a:gd name="T4" fmla="*/ 0 w 780"/>
                  <a:gd name="T5" fmla="*/ 380 h 798"/>
                  <a:gd name="T6" fmla="*/ 0 w 780"/>
                  <a:gd name="T7" fmla="*/ 0 h 798"/>
                  <a:gd name="T8" fmla="*/ 780 w 780"/>
                  <a:gd name="T9" fmla="*/ 412 h 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798">
                    <a:moveTo>
                      <a:pt x="780" y="412"/>
                    </a:moveTo>
                    <a:lnTo>
                      <a:pt x="780" y="798"/>
                    </a:lnTo>
                    <a:lnTo>
                      <a:pt x="0" y="380"/>
                    </a:lnTo>
                    <a:lnTo>
                      <a:pt x="0" y="0"/>
                    </a:lnTo>
                    <a:lnTo>
                      <a:pt x="780" y="41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4" name="Freeform 129"/>
              <p:cNvSpPr>
                <a:spLocks/>
              </p:cNvSpPr>
              <p:nvPr/>
            </p:nvSpPr>
            <p:spPr bwMode="auto">
              <a:xfrm>
                <a:off x="2010" y="6886"/>
                <a:ext cx="656" cy="766"/>
              </a:xfrm>
              <a:custGeom>
                <a:avLst/>
                <a:gdLst>
                  <a:gd name="T0" fmla="*/ 656 w 656"/>
                  <a:gd name="T1" fmla="*/ 406 h 766"/>
                  <a:gd name="T2" fmla="*/ 656 w 656"/>
                  <a:gd name="T3" fmla="*/ 766 h 766"/>
                  <a:gd name="T4" fmla="*/ 0 w 656"/>
                  <a:gd name="T5" fmla="*/ 386 h 766"/>
                  <a:gd name="T6" fmla="*/ 0 w 656"/>
                  <a:gd name="T7" fmla="*/ 0 h 766"/>
                  <a:gd name="T8" fmla="*/ 656 w 656"/>
                  <a:gd name="T9" fmla="*/ 406 h 7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6" h="766">
                    <a:moveTo>
                      <a:pt x="656" y="406"/>
                    </a:moveTo>
                    <a:lnTo>
                      <a:pt x="656" y="76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656" y="406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5" name="Freeform 130"/>
              <p:cNvSpPr>
                <a:spLocks/>
              </p:cNvSpPr>
              <p:nvPr/>
            </p:nvSpPr>
            <p:spPr bwMode="auto">
              <a:xfrm>
                <a:off x="4323" y="8197"/>
                <a:ext cx="906" cy="935"/>
              </a:xfrm>
              <a:custGeom>
                <a:avLst/>
                <a:gdLst>
                  <a:gd name="T0" fmla="*/ 906 w 906"/>
                  <a:gd name="T1" fmla="*/ 519 h 935"/>
                  <a:gd name="T2" fmla="*/ 906 w 906"/>
                  <a:gd name="T3" fmla="*/ 935 h 935"/>
                  <a:gd name="T4" fmla="*/ 0 w 906"/>
                  <a:gd name="T5" fmla="*/ 419 h 935"/>
                  <a:gd name="T6" fmla="*/ 0 w 906"/>
                  <a:gd name="T7" fmla="*/ 0 h 935"/>
                  <a:gd name="T8" fmla="*/ 906 w 906"/>
                  <a:gd name="T9" fmla="*/ 519 h 9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6" h="935">
                    <a:moveTo>
                      <a:pt x="906" y="519"/>
                    </a:moveTo>
                    <a:lnTo>
                      <a:pt x="906" y="935"/>
                    </a:lnTo>
                    <a:lnTo>
                      <a:pt x="0" y="419"/>
                    </a:lnTo>
                    <a:lnTo>
                      <a:pt x="0" y="0"/>
                    </a:lnTo>
                    <a:lnTo>
                      <a:pt x="906" y="519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6" name="Freeform 131"/>
              <p:cNvSpPr>
                <a:spLocks/>
              </p:cNvSpPr>
              <p:nvPr/>
            </p:nvSpPr>
            <p:spPr bwMode="auto">
              <a:xfrm>
                <a:off x="3543" y="7765"/>
                <a:ext cx="743" cy="831"/>
              </a:xfrm>
              <a:custGeom>
                <a:avLst/>
                <a:gdLst>
                  <a:gd name="T0" fmla="*/ 743 w 743"/>
                  <a:gd name="T1" fmla="*/ 419 h 831"/>
                  <a:gd name="T2" fmla="*/ 743 w 743"/>
                  <a:gd name="T3" fmla="*/ 831 h 831"/>
                  <a:gd name="T4" fmla="*/ 0 w 743"/>
                  <a:gd name="T5" fmla="*/ 396 h 831"/>
                  <a:gd name="T6" fmla="*/ 0 w 743"/>
                  <a:gd name="T7" fmla="*/ 0 h 831"/>
                  <a:gd name="T8" fmla="*/ 743 w 743"/>
                  <a:gd name="T9" fmla="*/ 419 h 8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3" h="831">
                    <a:moveTo>
                      <a:pt x="743" y="419"/>
                    </a:moveTo>
                    <a:lnTo>
                      <a:pt x="743" y="831"/>
                    </a:lnTo>
                    <a:lnTo>
                      <a:pt x="0" y="396"/>
                    </a:lnTo>
                    <a:lnTo>
                      <a:pt x="0" y="0"/>
                    </a:lnTo>
                    <a:lnTo>
                      <a:pt x="743" y="419"/>
                    </a:lnTo>
                    <a:close/>
                  </a:path>
                </a:pathLst>
              </a:cu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7" name="Freeform 132"/>
              <p:cNvSpPr>
                <a:spLocks/>
              </p:cNvSpPr>
              <p:nvPr/>
            </p:nvSpPr>
            <p:spPr bwMode="auto">
              <a:xfrm>
                <a:off x="2713" y="7305"/>
                <a:ext cx="780" cy="830"/>
              </a:xfrm>
              <a:custGeom>
                <a:avLst/>
                <a:gdLst>
                  <a:gd name="T0" fmla="*/ 780 w 780"/>
                  <a:gd name="T1" fmla="*/ 454 h 830"/>
                  <a:gd name="T2" fmla="*/ 780 w 780"/>
                  <a:gd name="T3" fmla="*/ 830 h 830"/>
                  <a:gd name="T4" fmla="*/ 0 w 780"/>
                  <a:gd name="T5" fmla="*/ 379 h 830"/>
                  <a:gd name="T6" fmla="*/ 0 w 780"/>
                  <a:gd name="T7" fmla="*/ 0 h 830"/>
                  <a:gd name="T8" fmla="*/ 780 w 780"/>
                  <a:gd name="T9" fmla="*/ 454 h 8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0" h="830">
                    <a:moveTo>
                      <a:pt x="780" y="454"/>
                    </a:moveTo>
                    <a:lnTo>
                      <a:pt x="780" y="830"/>
                    </a:lnTo>
                    <a:lnTo>
                      <a:pt x="0" y="379"/>
                    </a:lnTo>
                    <a:lnTo>
                      <a:pt x="0" y="0"/>
                    </a:lnTo>
                    <a:lnTo>
                      <a:pt x="780" y="454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8" name="Freeform 133"/>
              <p:cNvSpPr>
                <a:spLocks/>
              </p:cNvSpPr>
              <p:nvPr/>
            </p:nvSpPr>
            <p:spPr bwMode="auto">
              <a:xfrm>
                <a:off x="4356" y="3387"/>
                <a:ext cx="863" cy="721"/>
              </a:xfrm>
              <a:custGeom>
                <a:avLst/>
                <a:gdLst>
                  <a:gd name="T0" fmla="*/ 863 w 863"/>
                  <a:gd name="T1" fmla="*/ 292 h 721"/>
                  <a:gd name="T2" fmla="*/ 863 w 863"/>
                  <a:gd name="T3" fmla="*/ 721 h 721"/>
                  <a:gd name="T4" fmla="*/ 0 w 863"/>
                  <a:gd name="T5" fmla="*/ 412 h 721"/>
                  <a:gd name="T6" fmla="*/ 0 w 863"/>
                  <a:gd name="T7" fmla="*/ 0 h 721"/>
                  <a:gd name="T8" fmla="*/ 863 w 863"/>
                  <a:gd name="T9" fmla="*/ 292 h 7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21">
                    <a:moveTo>
                      <a:pt x="863" y="292"/>
                    </a:moveTo>
                    <a:lnTo>
                      <a:pt x="863" y="721"/>
                    </a:lnTo>
                    <a:lnTo>
                      <a:pt x="0" y="412"/>
                    </a:lnTo>
                    <a:lnTo>
                      <a:pt x="0" y="0"/>
                    </a:lnTo>
                    <a:lnTo>
                      <a:pt x="863" y="292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9" name="Freeform 134"/>
              <p:cNvSpPr>
                <a:spLocks/>
              </p:cNvSpPr>
              <p:nvPr/>
            </p:nvSpPr>
            <p:spPr bwMode="auto">
              <a:xfrm>
                <a:off x="4959" y="4095"/>
                <a:ext cx="270" cy="516"/>
              </a:xfrm>
              <a:custGeom>
                <a:avLst/>
                <a:gdLst>
                  <a:gd name="T0" fmla="*/ 270 w 270"/>
                  <a:gd name="T1" fmla="*/ 110 h 516"/>
                  <a:gd name="T2" fmla="*/ 270 w 270"/>
                  <a:gd name="T3" fmla="*/ 516 h 516"/>
                  <a:gd name="T4" fmla="*/ 0 w 270"/>
                  <a:gd name="T5" fmla="*/ 405 h 516"/>
                  <a:gd name="T6" fmla="*/ 0 w 270"/>
                  <a:gd name="T7" fmla="*/ 0 h 516"/>
                  <a:gd name="T8" fmla="*/ 270 w 270"/>
                  <a:gd name="T9" fmla="*/ 11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0" h="516">
                    <a:moveTo>
                      <a:pt x="270" y="110"/>
                    </a:moveTo>
                    <a:lnTo>
                      <a:pt x="270" y="516"/>
                    </a:lnTo>
                    <a:lnTo>
                      <a:pt x="0" y="405"/>
                    </a:lnTo>
                    <a:lnTo>
                      <a:pt x="0" y="0"/>
                    </a:lnTo>
                    <a:lnTo>
                      <a:pt x="270" y="110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00" name="Freeform 135"/>
              <p:cNvSpPr>
                <a:spLocks/>
              </p:cNvSpPr>
              <p:nvPr/>
            </p:nvSpPr>
            <p:spPr bwMode="auto">
              <a:xfrm>
                <a:off x="4356" y="5318"/>
                <a:ext cx="863" cy="792"/>
              </a:xfrm>
              <a:custGeom>
                <a:avLst/>
                <a:gdLst>
                  <a:gd name="T0" fmla="*/ 863 w 863"/>
                  <a:gd name="T1" fmla="*/ 367 h 792"/>
                  <a:gd name="T2" fmla="*/ 863 w 863"/>
                  <a:gd name="T3" fmla="*/ 792 h 792"/>
                  <a:gd name="T4" fmla="*/ 0 w 863"/>
                  <a:gd name="T5" fmla="*/ 416 h 792"/>
                  <a:gd name="T6" fmla="*/ 0 w 863"/>
                  <a:gd name="T7" fmla="*/ 0 h 792"/>
                  <a:gd name="T8" fmla="*/ 863 w 863"/>
                  <a:gd name="T9" fmla="*/ 367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3" h="792">
                    <a:moveTo>
                      <a:pt x="863" y="367"/>
                    </a:moveTo>
                    <a:lnTo>
                      <a:pt x="863" y="792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863" y="367"/>
                    </a:lnTo>
                    <a:close/>
                  </a:path>
                </a:pathLst>
              </a:custGeom>
              <a:solidFill>
                <a:srgbClr val="8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01" name="Rectangle 136"/>
              <p:cNvSpPr>
                <a:spLocks noChangeArrowheads="1"/>
              </p:cNvSpPr>
              <p:nvPr/>
            </p:nvSpPr>
            <p:spPr bwMode="auto">
              <a:xfrm>
                <a:off x="5216" y="7707"/>
                <a:ext cx="433" cy="438"/>
              </a:xfrm>
              <a:prstGeom prst="rect">
                <a:avLst/>
              </a:prstGeom>
              <a:solidFill>
                <a:srgbClr val="6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4000"/>
              </a:p>
            </p:txBody>
          </p:sp>
        </p:grpSp>
        <p:grpSp>
          <p:nvGrpSpPr>
            <p:cNvPr id="54290" name="Group 137"/>
            <p:cNvGrpSpPr>
              <a:grpSpLocks/>
            </p:cNvGrpSpPr>
            <p:nvPr/>
          </p:nvGrpSpPr>
          <p:grpSpPr bwMode="auto">
            <a:xfrm rot="5400000">
              <a:off x="6688" y="5311"/>
              <a:ext cx="6358" cy="1766"/>
              <a:chOff x="1440" y="1443"/>
              <a:chExt cx="6358" cy="1766"/>
            </a:xfrm>
          </p:grpSpPr>
          <p:sp>
            <p:nvSpPr>
              <p:cNvPr id="54291" name="Freeform 138"/>
              <p:cNvSpPr>
                <a:spLocks/>
              </p:cNvSpPr>
              <p:nvPr/>
            </p:nvSpPr>
            <p:spPr bwMode="auto">
              <a:xfrm>
                <a:off x="1440" y="1443"/>
                <a:ext cx="6358" cy="1042"/>
              </a:xfrm>
              <a:custGeom>
                <a:avLst/>
                <a:gdLst>
                  <a:gd name="T0" fmla="*/ 0 w 6358"/>
                  <a:gd name="T1" fmla="*/ 0 h 1042"/>
                  <a:gd name="T2" fmla="*/ 2736 w 6358"/>
                  <a:gd name="T3" fmla="*/ 78 h 1042"/>
                  <a:gd name="T4" fmla="*/ 6358 w 6358"/>
                  <a:gd name="T5" fmla="*/ 1000 h 1042"/>
                  <a:gd name="T6" fmla="*/ 3839 w 6358"/>
                  <a:gd name="T7" fmla="*/ 1042 h 1042"/>
                  <a:gd name="T8" fmla="*/ 0 w 6358"/>
                  <a:gd name="T9" fmla="*/ 0 h 10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58" h="1042">
                    <a:moveTo>
                      <a:pt x="0" y="0"/>
                    </a:moveTo>
                    <a:lnTo>
                      <a:pt x="2736" y="78"/>
                    </a:lnTo>
                    <a:lnTo>
                      <a:pt x="6358" y="1000"/>
                    </a:lnTo>
                    <a:lnTo>
                      <a:pt x="3839" y="10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Freeform 139"/>
              <p:cNvSpPr>
                <a:spLocks/>
              </p:cNvSpPr>
              <p:nvPr/>
            </p:nvSpPr>
            <p:spPr bwMode="auto">
              <a:xfrm>
                <a:off x="5316" y="2420"/>
                <a:ext cx="2469" cy="789"/>
              </a:xfrm>
              <a:custGeom>
                <a:avLst/>
                <a:gdLst>
                  <a:gd name="T0" fmla="*/ 23 w 2469"/>
                  <a:gd name="T1" fmla="*/ 3 h 789"/>
                  <a:gd name="T2" fmla="*/ 2469 w 2469"/>
                  <a:gd name="T3" fmla="*/ 0 h 789"/>
                  <a:gd name="T4" fmla="*/ 2469 w 2469"/>
                  <a:gd name="T5" fmla="*/ 789 h 789"/>
                  <a:gd name="T6" fmla="*/ 0 w 2469"/>
                  <a:gd name="T7" fmla="*/ 789 h 789"/>
                  <a:gd name="T8" fmla="*/ 23 w 2469"/>
                  <a:gd name="T9" fmla="*/ 3 h 7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9" h="789">
                    <a:moveTo>
                      <a:pt x="23" y="3"/>
                    </a:moveTo>
                    <a:lnTo>
                      <a:pt x="2469" y="0"/>
                    </a:lnTo>
                    <a:lnTo>
                      <a:pt x="2469" y="789"/>
                    </a:lnTo>
                    <a:lnTo>
                      <a:pt x="0" y="789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E0E0E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Freeform 140"/>
              <p:cNvSpPr>
                <a:spLocks/>
              </p:cNvSpPr>
              <p:nvPr/>
            </p:nvSpPr>
            <p:spPr bwMode="auto">
              <a:xfrm>
                <a:off x="1473" y="1446"/>
                <a:ext cx="3926" cy="1760"/>
              </a:xfrm>
              <a:custGeom>
                <a:avLst/>
                <a:gdLst>
                  <a:gd name="T0" fmla="*/ 0 w 3926"/>
                  <a:gd name="T1" fmla="*/ 0 h 1760"/>
                  <a:gd name="T2" fmla="*/ 0 w 3926"/>
                  <a:gd name="T3" fmla="*/ 591 h 1760"/>
                  <a:gd name="T4" fmla="*/ 3926 w 3926"/>
                  <a:gd name="T5" fmla="*/ 1760 h 1760"/>
                  <a:gd name="T6" fmla="*/ 3926 w 3926"/>
                  <a:gd name="T7" fmla="*/ 974 h 1760"/>
                  <a:gd name="T8" fmla="*/ 0 w 3926"/>
                  <a:gd name="T9" fmla="*/ 0 h 1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26" h="1760">
                    <a:moveTo>
                      <a:pt x="0" y="0"/>
                    </a:moveTo>
                    <a:lnTo>
                      <a:pt x="0" y="591"/>
                    </a:lnTo>
                    <a:lnTo>
                      <a:pt x="3926" y="1760"/>
                    </a:lnTo>
                    <a:lnTo>
                      <a:pt x="3926" y="9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A0A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281" name="AutoShape 141"/>
          <p:cNvSpPr>
            <a:spLocks noChangeArrowheads="1"/>
          </p:cNvSpPr>
          <p:nvPr/>
        </p:nvSpPr>
        <p:spPr bwMode="auto">
          <a:xfrm rot="-5400000">
            <a:off x="1363662" y="3284538"/>
            <a:ext cx="2454275" cy="1066800"/>
          </a:xfrm>
          <a:prstGeom prst="parallelogram">
            <a:avLst>
              <a:gd name="adj" fmla="val 57515"/>
            </a:avLst>
          </a:prstGeom>
          <a:solidFill>
            <a:srgbClr val="D3EBED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/>
          </a:p>
        </p:txBody>
      </p:sp>
      <p:sp>
        <p:nvSpPr>
          <p:cNvPr id="54282" name="Line 142"/>
          <p:cNvSpPr>
            <a:spLocks noChangeShapeType="1"/>
          </p:cNvSpPr>
          <p:nvPr/>
        </p:nvSpPr>
        <p:spPr bwMode="auto">
          <a:xfrm>
            <a:off x="1981200" y="3429000"/>
            <a:ext cx="1143000" cy="6858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43"/>
          <p:cNvSpPr>
            <a:spLocks noChangeShapeType="1"/>
          </p:cNvSpPr>
          <p:nvPr/>
        </p:nvSpPr>
        <p:spPr bwMode="auto">
          <a:xfrm flipV="1">
            <a:off x="2514600" y="2895600"/>
            <a:ext cx="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44"/>
          <p:cNvSpPr>
            <a:spLocks noChangeShapeType="1"/>
          </p:cNvSpPr>
          <p:nvPr/>
        </p:nvSpPr>
        <p:spPr bwMode="auto">
          <a:xfrm>
            <a:off x="1447800" y="3962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45"/>
          <p:cNvSpPr>
            <a:spLocks noChangeShapeType="1"/>
          </p:cNvSpPr>
          <p:nvPr/>
        </p:nvSpPr>
        <p:spPr bwMode="auto">
          <a:xfrm>
            <a:off x="4038600" y="4876800"/>
            <a:ext cx="487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6"/>
          <p:cNvSpPr>
            <a:spLocks noChangeShapeType="1"/>
          </p:cNvSpPr>
          <p:nvPr/>
        </p:nvSpPr>
        <p:spPr bwMode="auto">
          <a:xfrm flipV="1">
            <a:off x="1447800" y="33528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47"/>
          <p:cNvSpPr>
            <a:spLocks noChangeShapeType="1"/>
          </p:cNvSpPr>
          <p:nvPr/>
        </p:nvSpPr>
        <p:spPr bwMode="auto">
          <a:xfrm flipV="1">
            <a:off x="4038600" y="1524000"/>
            <a:ext cx="4800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TextBox 1"/>
          <p:cNvSpPr txBox="1">
            <a:spLocks noChangeArrowheads="1"/>
          </p:cNvSpPr>
          <p:nvPr/>
        </p:nvSpPr>
        <p:spPr bwMode="auto">
          <a:xfrm>
            <a:off x="4625975" y="1990725"/>
            <a:ext cx="4038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  </a:t>
            </a:r>
            <a:r>
              <a:rPr lang="en-US" altLang="en-US" sz="2800" b="1" dirty="0" smtClean="0"/>
              <a:t> </a:t>
            </a:r>
            <a:r>
              <a:rPr lang="en-US" altLang="en-US" sz="2400" b="1" dirty="0" smtClean="0"/>
              <a:t>Las </a:t>
            </a:r>
            <a:r>
              <a:rPr lang="en-US" altLang="en-US" sz="2400" b="1" dirty="0" err="1" smtClean="0"/>
              <a:t>Intesiones</a:t>
            </a:r>
            <a:r>
              <a:rPr lang="en-US" altLang="en-US" sz="2400" b="1" dirty="0" smtClean="0"/>
              <a:t> de Dios</a:t>
            </a:r>
            <a:endParaRPr lang="en-US" altLang="en-US" sz="2400" b="1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998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7)  </a:t>
            </a:r>
            <a:r>
              <a:rPr lang="en-US" b="1" dirty="0" err="1" smtClean="0"/>
              <a:t>Discipulado</a:t>
            </a:r>
            <a:r>
              <a:rPr lang="en-US" b="1" dirty="0" smtClean="0"/>
              <a:t>: </a:t>
            </a:r>
            <a:r>
              <a:rPr lang="en-US" b="1" dirty="0" err="1" smtClean="0"/>
              <a:t>Preparar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personas </a:t>
            </a:r>
            <a:r>
              <a:rPr lang="en-US" b="1" dirty="0" err="1" smtClean="0"/>
              <a:t>para</a:t>
            </a:r>
            <a:r>
              <a:rPr lang="en-US" b="1" dirty="0" smtClean="0"/>
              <a:t> ser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jesus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Ef</a:t>
            </a:r>
            <a:r>
              <a:rPr lang="en-US" b="1" dirty="0" smtClean="0"/>
              <a:t> 4:11-13 – </a:t>
            </a:r>
            <a:r>
              <a:rPr lang="en-US" b="1" dirty="0" err="1" smtClean="0"/>
              <a:t>Preparar</a:t>
            </a:r>
            <a:r>
              <a:rPr lang="en-US" b="1" dirty="0" smtClean="0"/>
              <a:t> a los </a:t>
            </a:r>
            <a:r>
              <a:rPr lang="en-US" b="1" dirty="0" err="1" smtClean="0"/>
              <a:t>santos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servir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Filp</a:t>
            </a:r>
            <a:r>
              <a:rPr lang="en-US" b="1" dirty="0" smtClean="0"/>
              <a:t> 2:6-8 -  </a:t>
            </a:r>
            <a:r>
              <a:rPr lang="en-US" b="1" dirty="0" err="1" smtClean="0"/>
              <a:t>Servicio</a:t>
            </a:r>
            <a:endParaRPr lang="en-US" b="1" dirty="0" smtClean="0"/>
          </a:p>
          <a:p>
            <a:pPr lvl="1"/>
            <a:r>
              <a:rPr lang="en-US" b="1" dirty="0" err="1" smtClean="0"/>
              <a:t>Humildad</a:t>
            </a:r>
            <a:endParaRPr lang="en-US" b="1" dirty="0" smtClean="0"/>
          </a:p>
          <a:p>
            <a:pPr lvl="1"/>
            <a:r>
              <a:rPr lang="en-US" b="1" dirty="0" smtClean="0"/>
              <a:t>Sacrificial</a:t>
            </a:r>
          </a:p>
          <a:p>
            <a:pPr lvl="1"/>
            <a:r>
              <a:rPr lang="en-US" b="1" dirty="0" err="1" smtClean="0"/>
              <a:t>Asumir</a:t>
            </a:r>
            <a:r>
              <a:rPr lang="en-US" b="1" dirty="0" smtClean="0"/>
              <a:t> la </a:t>
            </a:r>
            <a:r>
              <a:rPr lang="en-US" b="1" dirty="0" err="1" smtClean="0"/>
              <a:t>carga</a:t>
            </a:r>
            <a:r>
              <a:rPr lang="en-US" b="1" dirty="0" smtClean="0"/>
              <a:t> de </a:t>
            </a:r>
            <a:r>
              <a:rPr lang="en-US" b="1" dirty="0" err="1" smtClean="0"/>
              <a:t>otros</a:t>
            </a:r>
            <a:endParaRPr lang="en-US" b="1" dirty="0" smtClean="0"/>
          </a:p>
          <a:p>
            <a:pPr lvl="1"/>
            <a:r>
              <a:rPr lang="en-US" b="1" dirty="0" err="1" smtClean="0"/>
              <a:t>Ayudarlos</a:t>
            </a:r>
            <a:r>
              <a:rPr lang="en-US" b="1" dirty="0" smtClean="0"/>
              <a:t> a </a:t>
            </a:r>
            <a:r>
              <a:rPr lang="en-US" b="1" dirty="0" err="1" smtClean="0"/>
              <a:t>crecer</a:t>
            </a:r>
            <a:r>
              <a:rPr lang="en-US" b="1" dirty="0" smtClean="0"/>
              <a:t> </a:t>
            </a:r>
            <a:r>
              <a:rPr lang="en-US" b="1" dirty="0" err="1" smtClean="0"/>
              <a:t>hacia</a:t>
            </a:r>
            <a:r>
              <a:rPr lang="en-US" b="1" dirty="0" smtClean="0"/>
              <a:t> la </a:t>
            </a:r>
            <a:r>
              <a:rPr lang="en-US" b="1" dirty="0" err="1" smtClean="0"/>
              <a:t>intensión</a:t>
            </a:r>
            <a:r>
              <a:rPr lang="en-US" b="1" dirty="0" smtClean="0"/>
              <a:t> de Dios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7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Retorno</a:t>
            </a:r>
            <a:r>
              <a:rPr lang="en-US" b="1" dirty="0" smtClean="0"/>
              <a:t> </a:t>
            </a:r>
            <a:r>
              <a:rPr lang="en-US" b="1" dirty="0" err="1" smtClean="0"/>
              <a:t>hacia</a:t>
            </a:r>
            <a:r>
              <a:rPr lang="en-US" b="1" dirty="0" smtClean="0"/>
              <a:t> la </a:t>
            </a:r>
            <a:r>
              <a:rPr lang="en-US" b="1" dirty="0" err="1" smtClean="0"/>
              <a:t>antigua</a:t>
            </a:r>
            <a:r>
              <a:rPr lang="en-US" b="1" dirty="0" smtClean="0"/>
              <a:t> </a:t>
            </a:r>
            <a:r>
              <a:rPr lang="en-US" b="1" dirty="0" err="1" smtClean="0"/>
              <a:t>misionologia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 descr="cosech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8686800" cy="5486400"/>
          </a:xfrm>
        </p:spPr>
      </p:pic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2014 WEA – </a:t>
            </a:r>
            <a:r>
              <a:rPr lang="en-US" b="1" dirty="0" err="1" smtClean="0"/>
              <a:t>Encuesta</a:t>
            </a:r>
            <a:r>
              <a:rPr lang="en-US" b="1" dirty="0" smtClean="0"/>
              <a:t> de </a:t>
            </a:r>
            <a:r>
              <a:rPr lang="en-US" b="1" dirty="0" err="1" smtClean="0"/>
              <a:t>liderazgo</a:t>
            </a:r>
            <a:r>
              <a:rPr lang="en-US" b="1" dirty="0" smtClean="0"/>
              <a:t> GLOBAL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Percepción</a:t>
            </a:r>
            <a:r>
              <a:rPr lang="en-US" b="1" dirty="0" smtClean="0"/>
              <a:t> de la </a:t>
            </a:r>
            <a:r>
              <a:rPr lang="en-US" b="1" dirty="0" err="1" smtClean="0"/>
              <a:t>Preocupación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Grande: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El </a:t>
            </a:r>
            <a:r>
              <a:rPr lang="en-US" b="1" dirty="0" err="1" smtClean="0"/>
              <a:t>aumento</a:t>
            </a:r>
            <a:r>
              <a:rPr lang="en-US" b="1" dirty="0" smtClean="0"/>
              <a:t> de la </a:t>
            </a:r>
            <a:r>
              <a:rPr lang="en-US" b="1" dirty="0" err="1" smtClean="0"/>
              <a:t>Alfabetización</a:t>
            </a:r>
            <a:r>
              <a:rPr lang="en-US" b="1" dirty="0" smtClean="0"/>
              <a:t> </a:t>
            </a:r>
            <a:r>
              <a:rPr lang="en-US" b="1" dirty="0" err="1" smtClean="0"/>
              <a:t>Bíblica</a:t>
            </a:r>
            <a:r>
              <a:rPr lang="en-US" b="1" dirty="0" smtClean="0"/>
              <a:t> y el </a:t>
            </a:r>
            <a:r>
              <a:rPr lang="en-US" b="1" dirty="0" err="1" smtClean="0"/>
              <a:t>Nominalismo</a:t>
            </a:r>
            <a:r>
              <a:rPr lang="en-US" b="1" dirty="0" smtClean="0"/>
              <a:t> entre los </a:t>
            </a:r>
            <a:r>
              <a:rPr lang="en-US" b="1" dirty="0" err="1" smtClean="0"/>
              <a:t>Evangélicos</a:t>
            </a:r>
            <a:r>
              <a:rPr lang="en-US" b="1" dirty="0" smtClean="0"/>
              <a:t> y la </a:t>
            </a:r>
            <a:r>
              <a:rPr lang="en-US" b="1" dirty="0" err="1" smtClean="0"/>
              <a:t>Creciente</a:t>
            </a:r>
            <a:r>
              <a:rPr lang="en-US" b="1" dirty="0" smtClean="0"/>
              <a:t> </a:t>
            </a:r>
            <a:r>
              <a:rPr lang="en-US" b="1" dirty="0" err="1" smtClean="0"/>
              <a:t>Necesidad</a:t>
            </a:r>
            <a:r>
              <a:rPr lang="en-US" b="1" dirty="0" smtClean="0"/>
              <a:t> del </a:t>
            </a:r>
            <a:r>
              <a:rPr lang="en-US" b="1" dirty="0" err="1" smtClean="0"/>
              <a:t>Entrenamiento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Discipulado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Existe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e s p e r a n z a real !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Motivada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la </a:t>
            </a:r>
            <a:r>
              <a:rPr lang="en-US" b="1" dirty="0" err="1" smtClean="0"/>
              <a:t>Obediencia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Historia</a:t>
            </a:r>
            <a:r>
              <a:rPr lang="en-US" b="1" dirty="0" smtClean="0"/>
              <a:t> </a:t>
            </a:r>
            <a:r>
              <a:rPr lang="en-US" b="1" dirty="0" err="1" smtClean="0"/>
              <a:t>Poderosa</a:t>
            </a:r>
            <a:r>
              <a:rPr lang="en-US" b="1" dirty="0" smtClean="0"/>
              <a:t> de la </a:t>
            </a:r>
            <a:r>
              <a:rPr lang="en-US" b="1" dirty="0" err="1" smtClean="0"/>
              <a:t>Movilización</a:t>
            </a:r>
            <a:endParaRPr lang="en-US" b="1" dirty="0"/>
          </a:p>
          <a:p>
            <a:r>
              <a:rPr lang="en-US" b="1" dirty="0" smtClean="0"/>
              <a:t>La </a:t>
            </a:r>
            <a:r>
              <a:rPr lang="en-US" b="1" dirty="0" err="1" smtClean="0"/>
              <a:t>Creciente</a:t>
            </a:r>
            <a:r>
              <a:rPr lang="en-US" b="1" dirty="0" smtClean="0"/>
              <a:t> </a:t>
            </a:r>
            <a:r>
              <a:rPr lang="en-US" b="1" dirty="0" err="1" smtClean="0"/>
              <a:t>Conciencia</a:t>
            </a:r>
            <a:r>
              <a:rPr lang="en-US" b="1" dirty="0" smtClean="0"/>
              <a:t> de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Prioridades</a:t>
            </a:r>
            <a:r>
              <a:rPr lang="en-US" b="1" dirty="0" smtClean="0"/>
              <a:t> </a:t>
            </a:r>
            <a:r>
              <a:rPr lang="en-US" b="1" dirty="0" err="1" smtClean="0"/>
              <a:t>Invertidas</a:t>
            </a:r>
            <a:endParaRPr lang="en-US" b="1" dirty="0"/>
          </a:p>
          <a:p>
            <a:r>
              <a:rPr lang="en-US" b="1" dirty="0" err="1" smtClean="0"/>
              <a:t>Necesidad</a:t>
            </a:r>
            <a:r>
              <a:rPr lang="en-US" b="1" dirty="0" smtClean="0"/>
              <a:t>:  Un </a:t>
            </a:r>
            <a:r>
              <a:rPr lang="en-US" b="1" dirty="0" err="1" smtClean="0"/>
              <a:t>Cambio</a:t>
            </a:r>
            <a:r>
              <a:rPr lang="en-US" b="1" dirty="0" smtClean="0"/>
              <a:t> de </a:t>
            </a:r>
            <a:r>
              <a:rPr lang="en-US" b="1" dirty="0" err="1" smtClean="0"/>
              <a:t>Paradigma</a:t>
            </a:r>
            <a:r>
              <a:rPr lang="en-US" b="1" dirty="0" smtClean="0"/>
              <a:t> + el Saber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VENGA TU REINO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Venga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Reino</a:t>
            </a:r>
            <a:r>
              <a:rPr lang="en-US" b="1" dirty="0" smtClean="0"/>
              <a:t> 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ahora</a:t>
            </a:r>
            <a:r>
              <a:rPr lang="en-US" b="1" dirty="0" smtClean="0"/>
              <a:t>, </a:t>
            </a:r>
            <a:r>
              <a:rPr lang="en-US" b="1" u="sng" dirty="0" smtClean="0"/>
              <a:t>en </a:t>
            </a:r>
            <a:r>
              <a:rPr lang="en-US" b="1" u="sng" dirty="0" err="1" smtClean="0"/>
              <a:t>nuestras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vidas</a:t>
            </a:r>
            <a:r>
              <a:rPr lang="en-US" b="1" dirty="0" smtClean="0"/>
              <a:t>, </a:t>
            </a:r>
          </a:p>
          <a:p>
            <a:pPr marL="0" indent="0" algn="ctr">
              <a:buNone/>
            </a:pPr>
            <a:r>
              <a:rPr lang="en-US" b="1" u="sng" dirty="0" smtClean="0"/>
              <a:t>a </a:t>
            </a:r>
            <a:r>
              <a:rPr lang="en-US" b="1" u="sng" dirty="0" err="1" smtClean="0"/>
              <a:t>nuestras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familias</a:t>
            </a:r>
            <a:r>
              <a:rPr lang="en-US" b="1" dirty="0" smtClean="0"/>
              <a:t>, </a:t>
            </a:r>
            <a:r>
              <a:rPr lang="en-US" b="1" u="sng" dirty="0" smtClean="0"/>
              <a:t>en </a:t>
            </a:r>
            <a:r>
              <a:rPr lang="en-US" b="1" u="sng" dirty="0" err="1" smtClean="0"/>
              <a:t>nuestras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iglesias</a:t>
            </a:r>
            <a:r>
              <a:rPr lang="en-US" b="1" dirty="0" smtClean="0"/>
              <a:t>, </a:t>
            </a:r>
          </a:p>
          <a:p>
            <a:pPr marL="0" indent="0" algn="ctr">
              <a:buNone/>
            </a:pPr>
            <a:r>
              <a:rPr lang="en-US" b="1" u="sng" dirty="0" smtClean="0"/>
              <a:t>en </a:t>
            </a:r>
            <a:r>
              <a:rPr lang="en-US" b="1" u="sng" dirty="0" err="1" smtClean="0"/>
              <a:t>nuestras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naciones</a:t>
            </a:r>
            <a:r>
              <a:rPr lang="en-US" b="1" dirty="0" smtClean="0"/>
              <a:t>, and </a:t>
            </a:r>
            <a:r>
              <a:rPr lang="en-US" b="1" u="sng" dirty="0" smtClean="0"/>
              <a:t>en </a:t>
            </a:r>
            <a:r>
              <a:rPr lang="en-US" b="1" u="sng" dirty="0" err="1" smtClean="0"/>
              <a:t>toda</a:t>
            </a:r>
            <a:r>
              <a:rPr lang="en-US" b="1" u="sng" dirty="0" smtClean="0"/>
              <a:t> la </a:t>
            </a:r>
            <a:r>
              <a:rPr lang="en-US" b="1" u="sng" dirty="0" err="1" smtClean="0"/>
              <a:t>tierra</a:t>
            </a:r>
            <a:r>
              <a:rPr lang="en-US" b="1" dirty="0" smtClean="0"/>
              <a:t>, </a:t>
            </a:r>
          </a:p>
          <a:p>
            <a:pPr marL="0" indent="0" algn="ctr">
              <a:buNone/>
            </a:pPr>
            <a:r>
              <a:rPr lang="en-US" b="1" dirty="0" err="1" smtClean="0"/>
              <a:t>como</a:t>
            </a:r>
            <a:r>
              <a:rPr lang="en-US" b="1" dirty="0" smtClean="0"/>
              <a:t> en el </a:t>
            </a:r>
            <a:r>
              <a:rPr lang="en-US" b="1" dirty="0" err="1" smtClean="0"/>
              <a:t>cielo</a:t>
            </a:r>
            <a:r>
              <a:rPr lang="en-US" b="1" dirty="0" smtClean="0"/>
              <a:t> !!!!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Prisioneros</a:t>
            </a:r>
            <a:r>
              <a:rPr lang="en-US" b="1" dirty="0" smtClean="0"/>
              <a:t> de </a:t>
            </a:r>
            <a:r>
              <a:rPr lang="en-US" b="1" dirty="0" err="1" smtClean="0"/>
              <a:t>paradigmas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800" dirty="0" smtClean="0"/>
          </a:p>
          <a:p>
            <a:r>
              <a:rPr lang="en-US" b="1" dirty="0" smtClean="0"/>
              <a:t>Los </a:t>
            </a:r>
            <a:r>
              <a:rPr lang="en-US" b="1" dirty="0" err="1" smtClean="0"/>
              <a:t>Gemelos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Richard Dawkins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7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Dos </a:t>
            </a:r>
            <a:r>
              <a:rPr lang="en-US" b="1" dirty="0" err="1" smtClean="0"/>
              <a:t>errores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 smtClean="0"/>
              <a:t>El </a:t>
            </a:r>
            <a:r>
              <a:rPr lang="en-US" b="1" dirty="0" err="1" smtClean="0"/>
              <a:t>Evangelismo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</a:t>
            </a:r>
            <a:r>
              <a:rPr lang="en-US" b="1" dirty="0" err="1" smtClean="0"/>
              <a:t>Prioridad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Enseñando</a:t>
            </a:r>
            <a:r>
              <a:rPr lang="en-US" b="1" dirty="0" smtClean="0"/>
              <a:t> la VERDAD  &gt; (</a:t>
            </a:r>
            <a:r>
              <a:rPr lang="en-US" b="1" dirty="0" err="1" smtClean="0"/>
              <a:t>rendimiento</a:t>
            </a:r>
            <a:r>
              <a:rPr lang="en-US" b="1" dirty="0" smtClean="0"/>
              <a:t>) </a:t>
            </a:r>
            <a:r>
              <a:rPr lang="en-US" b="1" dirty="0" err="1" smtClean="0"/>
              <a:t>discipulos</a:t>
            </a:r>
            <a:r>
              <a:rPr lang="en-US" b="1" dirty="0" smtClean="0"/>
              <a:t> </a:t>
            </a:r>
            <a:r>
              <a:rPr lang="en-US" b="1" dirty="0" err="1" smtClean="0"/>
              <a:t>bíblicos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10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 CONSECUENCIA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525963"/>
          </a:xfrm>
        </p:spPr>
        <p:txBody>
          <a:bodyPr/>
          <a:lstStyle/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La </a:t>
            </a:r>
            <a:r>
              <a:rPr lang="en-US" b="1" dirty="0" err="1" smtClean="0"/>
              <a:t>Iglesia</a:t>
            </a:r>
            <a:r>
              <a:rPr lang="en-US" b="1" dirty="0" smtClean="0"/>
              <a:t> de </a:t>
            </a:r>
            <a:r>
              <a:rPr lang="en-US" b="1" dirty="0" err="1" smtClean="0"/>
              <a:t>esta</a:t>
            </a:r>
            <a:r>
              <a:rPr lang="en-US" b="1" dirty="0" smtClean="0"/>
              <a:t> </a:t>
            </a:r>
            <a:r>
              <a:rPr lang="en-US" b="1" dirty="0" err="1" smtClean="0"/>
              <a:t>generación</a:t>
            </a:r>
            <a:r>
              <a:rPr lang="en-US" b="1" dirty="0" smtClean="0"/>
              <a:t> </a:t>
            </a:r>
            <a:r>
              <a:rPr lang="en-US" b="1" dirty="0" err="1" smtClean="0"/>
              <a:t>esta</a:t>
            </a:r>
            <a:r>
              <a:rPr lang="en-US" b="1" dirty="0" smtClean="0"/>
              <a:t> </a:t>
            </a:r>
            <a:r>
              <a:rPr lang="en-US" b="1" dirty="0" err="1" smtClean="0"/>
              <a:t>perdiendo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(o, ha </a:t>
            </a:r>
            <a:r>
              <a:rPr lang="en-US" b="1" dirty="0" err="1" smtClean="0"/>
              <a:t>perdido</a:t>
            </a:r>
            <a:r>
              <a:rPr lang="en-US" b="1" dirty="0" smtClean="0"/>
              <a:t>)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la </a:t>
            </a:r>
            <a:r>
              <a:rPr lang="en-US" b="1" dirty="0" err="1" smtClean="0"/>
              <a:t>batalla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el alma de </a:t>
            </a:r>
            <a:r>
              <a:rPr lang="en-US" b="1" dirty="0" err="1" smtClean="0"/>
              <a:t>nuestra</a:t>
            </a:r>
            <a:r>
              <a:rPr lang="en-US" b="1" dirty="0" smtClean="0"/>
              <a:t> </a:t>
            </a:r>
            <a:r>
              <a:rPr lang="en-US" b="1" dirty="0" err="1" smtClean="0"/>
              <a:t>cultura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4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00" b="1" dirty="0" smtClean="0"/>
              <a:t>.</a:t>
            </a:r>
            <a:endParaRPr lang="en-US" sz="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" dirty="0" smtClean="0"/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5400" b="1" dirty="0" smtClean="0"/>
              <a:t>7 </a:t>
            </a:r>
            <a:r>
              <a:rPr lang="en-US" sz="5400" b="1" dirty="0" err="1" smtClean="0"/>
              <a:t>Principios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0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1) La </a:t>
            </a:r>
            <a:r>
              <a:rPr lang="en-US" b="1" dirty="0" err="1" smtClean="0"/>
              <a:t>prioridad</a:t>
            </a:r>
            <a:r>
              <a:rPr lang="en-US" b="1" dirty="0" smtClean="0"/>
              <a:t> de </a:t>
            </a:r>
            <a:r>
              <a:rPr lang="en-US" b="1" dirty="0" err="1" smtClean="0"/>
              <a:t>jesús</a:t>
            </a:r>
            <a:r>
              <a:rPr lang="en-US" b="1" dirty="0" smtClean="0"/>
              <a:t>?   </a:t>
            </a:r>
            <a:r>
              <a:rPr lang="en-US" b="1" dirty="0" err="1" smtClean="0"/>
              <a:t>Hacer</a:t>
            </a:r>
            <a:r>
              <a:rPr lang="en-US" b="1" dirty="0" smtClean="0"/>
              <a:t> </a:t>
            </a:r>
            <a:r>
              <a:rPr lang="en-US" b="1" dirty="0" err="1" smtClean="0"/>
              <a:t>seguidores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La </a:t>
            </a:r>
            <a:r>
              <a:rPr lang="en-US" b="1" dirty="0" err="1" smtClean="0"/>
              <a:t>pasión</a:t>
            </a:r>
            <a:r>
              <a:rPr lang="en-US" b="1" dirty="0" smtClean="0"/>
              <a:t> de Jesus </a:t>
            </a:r>
            <a:r>
              <a:rPr lang="en-US" b="1" dirty="0" err="1" smtClean="0"/>
              <a:t>por</a:t>
            </a:r>
            <a:r>
              <a:rPr lang="en-US" b="1" dirty="0" smtClean="0"/>
              <a:t> el </a:t>
            </a:r>
            <a:r>
              <a:rPr lang="en-US" b="1" dirty="0" err="1" smtClean="0"/>
              <a:t>arrepentimiento</a:t>
            </a:r>
            <a:r>
              <a:rPr lang="en-US" b="1" dirty="0" smtClean="0"/>
              <a:t> y la </a:t>
            </a:r>
            <a:r>
              <a:rPr lang="en-US" b="1" dirty="0" err="1" smtClean="0"/>
              <a:t>salvación</a:t>
            </a:r>
            <a:r>
              <a:rPr lang="en-US" b="1" dirty="0" smtClean="0"/>
              <a:t> </a:t>
            </a:r>
          </a:p>
          <a:p>
            <a:endParaRPr lang="en-US" sz="800" b="1" dirty="0" smtClean="0"/>
          </a:p>
          <a:p>
            <a:r>
              <a:rPr lang="en-US" b="1" dirty="0" err="1" smtClean="0"/>
              <a:t>Jesús</a:t>
            </a:r>
            <a:r>
              <a:rPr lang="en-US" b="1" dirty="0" smtClean="0"/>
              <a:t> </a:t>
            </a:r>
            <a:r>
              <a:rPr lang="en-US" b="1" dirty="0" err="1" smtClean="0"/>
              <a:t>frecuentemente</a:t>
            </a:r>
            <a:r>
              <a:rPr lang="en-US" b="1" dirty="0" smtClean="0"/>
              <a:t> </a:t>
            </a:r>
            <a:r>
              <a:rPr lang="en-US" b="1" dirty="0" err="1" smtClean="0"/>
              <a:t>conectaba</a:t>
            </a:r>
            <a:r>
              <a:rPr lang="en-US" b="1" dirty="0" smtClean="0"/>
              <a:t> el </a:t>
            </a:r>
            <a:r>
              <a:rPr lang="en-US" b="1" dirty="0" err="1" smtClean="0"/>
              <a:t>Evangelio</a:t>
            </a:r>
            <a:r>
              <a:rPr lang="en-US" b="1" dirty="0" smtClean="0"/>
              <a:t> con el </a:t>
            </a:r>
            <a:r>
              <a:rPr lang="en-US" b="1" dirty="0" err="1" smtClean="0"/>
              <a:t>Reino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dirty="0" err="1" smtClean="0"/>
              <a:t>Reino</a:t>
            </a:r>
            <a:r>
              <a:rPr lang="en-US" b="1" dirty="0" smtClean="0"/>
              <a:t> = La </a:t>
            </a:r>
            <a:r>
              <a:rPr lang="en-US" b="1" dirty="0" err="1" smtClean="0"/>
              <a:t>voluntad</a:t>
            </a:r>
            <a:r>
              <a:rPr lang="en-US" b="1" dirty="0" smtClean="0"/>
              <a:t> de Dios </a:t>
            </a:r>
            <a:r>
              <a:rPr lang="en-US" b="1" dirty="0" err="1" smtClean="0"/>
              <a:t>hecha</a:t>
            </a:r>
            <a:r>
              <a:rPr lang="en-US" b="1" dirty="0" smtClean="0"/>
              <a:t> &gt; </a:t>
            </a:r>
            <a:r>
              <a:rPr lang="en-US" b="1" dirty="0" err="1" smtClean="0"/>
              <a:t>floreciendo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dirty="0" smtClean="0"/>
              <a:t>Lausanne </a:t>
            </a:r>
            <a:r>
              <a:rPr lang="en-US" sz="2400" b="1" dirty="0" smtClean="0"/>
              <a:t>“en la </a:t>
            </a:r>
            <a:r>
              <a:rPr lang="en-US" sz="2400" b="1" dirty="0" err="1" smtClean="0"/>
              <a:t>misión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iglesia</a:t>
            </a:r>
            <a:r>
              <a:rPr lang="en-US" sz="2400" b="1" dirty="0" smtClean="0"/>
              <a:t>…el </a:t>
            </a:r>
            <a:r>
              <a:rPr lang="en-US" sz="2400" b="1" dirty="0" err="1" smtClean="0"/>
              <a:t>evangelismo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prioridad</a:t>
            </a:r>
            <a:r>
              <a:rPr lang="en-US" sz="2400" b="1" dirty="0" smtClean="0"/>
              <a:t>”</a:t>
            </a:r>
          </a:p>
          <a:p>
            <a:endParaRPr lang="en-US" sz="800" b="1" dirty="0" smtClean="0"/>
          </a:p>
          <a:p>
            <a:r>
              <a:rPr lang="en-US" b="1" dirty="0" err="1" smtClean="0"/>
              <a:t>Consecuencia</a:t>
            </a:r>
            <a:r>
              <a:rPr lang="en-US" b="1" dirty="0" smtClean="0"/>
              <a:t>:  </a:t>
            </a:r>
            <a:r>
              <a:rPr lang="en-US" b="1" dirty="0" err="1" smtClean="0"/>
              <a:t>evangelismo</a:t>
            </a:r>
            <a:r>
              <a:rPr lang="en-US" b="1" dirty="0" smtClean="0"/>
              <a:t> sin </a:t>
            </a:r>
            <a:r>
              <a:rPr lang="en-US" b="1" dirty="0" err="1" smtClean="0"/>
              <a:t>discipulado</a:t>
            </a:r>
            <a:endParaRPr lang="en-US" b="1" dirty="0" smtClean="0"/>
          </a:p>
          <a:p>
            <a:endParaRPr lang="en-US" sz="800" b="1" dirty="0" smtClean="0"/>
          </a:p>
          <a:p>
            <a:endParaRPr lang="en-US" sz="800" b="1" dirty="0" smtClean="0"/>
          </a:p>
          <a:p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0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2) LA PRIORIDAD BIBLICA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800" b="1" dirty="0" err="1" smtClean="0"/>
              <a:t>Proclamación</a:t>
            </a:r>
            <a:r>
              <a:rPr lang="en-GB" sz="2800" b="1" dirty="0" smtClean="0"/>
              <a:t> – </a:t>
            </a:r>
            <a:r>
              <a:rPr lang="en-GB" sz="2800" b="1" dirty="0" err="1" smtClean="0"/>
              <a:t>si</a:t>
            </a:r>
            <a:r>
              <a:rPr lang="en-GB" sz="2800" b="1" dirty="0" smtClean="0"/>
              <a:t> no </a:t>
            </a:r>
            <a:r>
              <a:rPr lang="en-GB" sz="2800" b="1" dirty="0" err="1" smtClean="0"/>
              <a:t>es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prioridad</a:t>
            </a:r>
            <a:r>
              <a:rPr lang="en-GB" sz="2800" b="1" dirty="0" smtClean="0"/>
              <a:t> , </a:t>
            </a:r>
            <a:r>
              <a:rPr lang="en-GB" sz="2800" b="1" dirty="0" err="1" smtClean="0"/>
              <a:t>qué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</a:t>
            </a:r>
            <a:r>
              <a:rPr lang="en-GB" sz="2800" b="1" dirty="0" smtClean="0"/>
              <a:t>?</a:t>
            </a:r>
          </a:p>
          <a:p>
            <a:pPr lvl="1"/>
            <a:r>
              <a:rPr lang="en-GB" sz="2000" b="1" dirty="0" err="1" smtClean="0"/>
              <a:t>Mandamiento</a:t>
            </a:r>
            <a:r>
              <a:rPr lang="en-GB" sz="2000" b="1" dirty="0" smtClean="0"/>
              <a:t>: </a:t>
            </a:r>
            <a:r>
              <a:rPr lang="en-GB" sz="2000" b="1" dirty="0" err="1" smtClean="0"/>
              <a:t>Componente</a:t>
            </a:r>
            <a:r>
              <a:rPr lang="en-GB" sz="2000" b="1" dirty="0" smtClean="0"/>
              <a:t> de </a:t>
            </a:r>
            <a:r>
              <a:rPr lang="en-GB" sz="2000" b="1" dirty="0" err="1" smtClean="0"/>
              <a:t>testimonio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aliado</a:t>
            </a:r>
            <a:r>
              <a:rPr lang="en-GB" sz="2000" b="1" dirty="0" smtClean="0"/>
              <a:t>/</a:t>
            </a:r>
            <a:r>
              <a:rPr lang="en-GB" sz="2000" b="1" dirty="0" err="1" smtClean="0"/>
              <a:t>compañero</a:t>
            </a:r>
            <a:r>
              <a:rPr lang="en-GB" sz="2000" b="1" dirty="0" smtClean="0"/>
              <a:t>  en la </a:t>
            </a:r>
            <a:r>
              <a:rPr lang="en-GB" sz="2000" b="1" dirty="0" err="1" smtClean="0"/>
              <a:t>manifestación</a:t>
            </a:r>
            <a:r>
              <a:rPr lang="en-GB" sz="2000" b="1" dirty="0" smtClean="0"/>
              <a:t> del </a:t>
            </a:r>
            <a:r>
              <a:rPr lang="en-GB" sz="2000" b="1" dirty="0" err="1" smtClean="0"/>
              <a:t>Reino</a:t>
            </a:r>
            <a:r>
              <a:rPr lang="en-GB" sz="2000" b="1" dirty="0" smtClean="0"/>
              <a:t>.</a:t>
            </a:r>
          </a:p>
          <a:p>
            <a:pPr lvl="0"/>
            <a:endParaRPr lang="en-GB" sz="800" b="1" dirty="0" smtClean="0"/>
          </a:p>
          <a:p>
            <a:pPr lvl="0"/>
            <a:r>
              <a:rPr lang="en-GB" sz="2800" b="1" dirty="0" smtClean="0"/>
              <a:t>El </a:t>
            </a:r>
            <a:r>
              <a:rPr lang="en-GB" sz="2800" b="1" dirty="0" err="1" smtClean="0"/>
              <a:t>modelo</a:t>
            </a:r>
            <a:r>
              <a:rPr lang="en-GB" sz="2800" b="1" dirty="0" smtClean="0"/>
              <a:t> de </a:t>
            </a:r>
            <a:r>
              <a:rPr lang="en-GB" sz="2800" b="1" dirty="0" err="1" smtClean="0"/>
              <a:t>Jesús</a:t>
            </a:r>
            <a:endParaRPr lang="en-GB" sz="2800" b="1" dirty="0" smtClean="0"/>
          </a:p>
          <a:p>
            <a:pPr lvl="1"/>
            <a:r>
              <a:rPr lang="en-GB" sz="2000" b="1" dirty="0" err="1" smtClean="0"/>
              <a:t>Conversación</a:t>
            </a:r>
            <a:r>
              <a:rPr lang="en-GB" sz="2000" b="1" dirty="0" smtClean="0"/>
              <a:t> con </a:t>
            </a:r>
            <a:r>
              <a:rPr lang="en-GB" sz="2000" b="1" dirty="0" err="1" smtClean="0"/>
              <a:t>Nicodemo</a:t>
            </a:r>
            <a:r>
              <a:rPr lang="en-GB" sz="2000" b="1" dirty="0" smtClean="0"/>
              <a:t> en Juan 3</a:t>
            </a:r>
            <a:endParaRPr lang="en-GB" sz="2000" b="1" dirty="0"/>
          </a:p>
          <a:p>
            <a:pPr lvl="1"/>
            <a:r>
              <a:rPr lang="en-GB" sz="2000" b="1" dirty="0" err="1" smtClean="0"/>
              <a:t>Curación</a:t>
            </a:r>
            <a:r>
              <a:rPr lang="en-GB" sz="2000" b="1" dirty="0" smtClean="0"/>
              <a:t> del </a:t>
            </a:r>
            <a:r>
              <a:rPr lang="en-GB" sz="2000" b="1" dirty="0" err="1" smtClean="0"/>
              <a:t>chico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moribundo</a:t>
            </a:r>
            <a:r>
              <a:rPr lang="en-GB" sz="2000" b="1" dirty="0" smtClean="0"/>
              <a:t> de </a:t>
            </a:r>
            <a:r>
              <a:rPr lang="en-GB" sz="2000" b="1" dirty="0" err="1" smtClean="0"/>
              <a:t>Canáen</a:t>
            </a:r>
            <a:r>
              <a:rPr lang="en-GB" sz="2000" b="1" dirty="0" smtClean="0"/>
              <a:t> Juan 4</a:t>
            </a:r>
          </a:p>
          <a:p>
            <a:pPr lvl="1"/>
            <a:r>
              <a:rPr lang="en-GB" sz="2000" b="1" dirty="0" err="1" smtClean="0"/>
              <a:t>Echando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fuera</a:t>
            </a:r>
            <a:r>
              <a:rPr lang="en-GB" sz="2000" b="1" dirty="0" smtClean="0"/>
              <a:t> un </a:t>
            </a:r>
            <a:r>
              <a:rPr lang="en-GB" sz="2000" b="1" dirty="0" err="1" smtClean="0"/>
              <a:t>demonio</a:t>
            </a:r>
            <a:r>
              <a:rPr lang="en-GB" sz="2000" b="1" dirty="0" smtClean="0"/>
              <a:t> </a:t>
            </a:r>
            <a:r>
              <a:rPr lang="en-GB" sz="2000" b="1" dirty="0"/>
              <a:t>e</a:t>
            </a:r>
            <a:r>
              <a:rPr lang="en-GB" sz="2000" b="1" dirty="0" smtClean="0"/>
              <a:t>n Marcos1; </a:t>
            </a:r>
            <a:r>
              <a:rPr lang="en-GB" sz="2000" b="1" dirty="0"/>
              <a:t>Luke </a:t>
            </a:r>
            <a:r>
              <a:rPr lang="en-GB" sz="2000" b="1" dirty="0" smtClean="0"/>
              <a:t>4</a:t>
            </a:r>
          </a:p>
          <a:p>
            <a:pPr lvl="1"/>
            <a:r>
              <a:rPr lang="en-GB" sz="2000" b="1" dirty="0" smtClean="0"/>
              <a:t>Hombre </a:t>
            </a:r>
            <a:r>
              <a:rPr lang="en-GB" sz="2000" b="1" dirty="0" err="1" smtClean="0"/>
              <a:t>curado</a:t>
            </a:r>
            <a:r>
              <a:rPr lang="en-GB" sz="2000" b="1" dirty="0" smtClean="0"/>
              <a:t> de </a:t>
            </a:r>
            <a:r>
              <a:rPr lang="en-GB" sz="2000" b="1" dirty="0" err="1" smtClean="0"/>
              <a:t>lepra</a:t>
            </a:r>
            <a:r>
              <a:rPr lang="en-GB" sz="2000" b="1" dirty="0" smtClean="0"/>
              <a:t> en </a:t>
            </a:r>
            <a:r>
              <a:rPr lang="en-GB" sz="2000" b="1" dirty="0"/>
              <a:t>Mt. </a:t>
            </a:r>
            <a:r>
              <a:rPr lang="en-GB" sz="2000" b="1" dirty="0" smtClean="0"/>
              <a:t>8; Marcos1; Lucas5</a:t>
            </a:r>
          </a:p>
          <a:p>
            <a:pPr lvl="1"/>
            <a:r>
              <a:rPr lang="en-GB" sz="2000" b="1" dirty="0" err="1" smtClean="0"/>
              <a:t>Dandole</a:t>
            </a:r>
            <a:r>
              <a:rPr lang="en-GB" sz="2000" b="1" dirty="0" smtClean="0"/>
              <a:t> la vista a un </a:t>
            </a:r>
            <a:r>
              <a:rPr lang="en-GB" sz="2000" b="1" dirty="0" err="1" smtClean="0"/>
              <a:t>ciego</a:t>
            </a:r>
            <a:r>
              <a:rPr lang="en-GB" sz="2000" b="1" dirty="0" smtClean="0"/>
              <a:t> en </a:t>
            </a:r>
            <a:r>
              <a:rPr lang="en-GB" sz="2000" b="1" dirty="0"/>
              <a:t>Mt. </a:t>
            </a:r>
            <a:r>
              <a:rPr lang="en-GB" sz="2000" b="1" dirty="0" smtClean="0"/>
              <a:t>8</a:t>
            </a:r>
          </a:p>
          <a:p>
            <a:pPr lvl="1"/>
            <a:r>
              <a:rPr lang="en-GB" sz="2000" b="1" dirty="0" err="1" smtClean="0"/>
              <a:t>Rasucitando</a:t>
            </a:r>
            <a:r>
              <a:rPr lang="en-GB" sz="2000" b="1" dirty="0" smtClean="0"/>
              <a:t> al </a:t>
            </a:r>
            <a:r>
              <a:rPr lang="en-GB" sz="2000" b="1" dirty="0" err="1" smtClean="0"/>
              <a:t>hijo</a:t>
            </a:r>
            <a:r>
              <a:rPr lang="en-GB" sz="2000" b="1" dirty="0" smtClean="0"/>
              <a:t> de la </a:t>
            </a:r>
            <a:r>
              <a:rPr lang="en-GB" sz="2000" b="1" dirty="0" err="1" smtClean="0"/>
              <a:t>viuda</a:t>
            </a:r>
            <a:r>
              <a:rPr lang="en-GB" sz="2000" b="1" dirty="0" smtClean="0"/>
              <a:t> </a:t>
            </a:r>
            <a:r>
              <a:rPr lang="en-GB" sz="2000" b="1" dirty="0"/>
              <a:t>e</a:t>
            </a:r>
            <a:r>
              <a:rPr lang="en-GB" sz="2000" b="1" dirty="0" smtClean="0"/>
              <a:t>n Lucas 7</a:t>
            </a:r>
          </a:p>
          <a:p>
            <a:pPr lvl="1"/>
            <a:endParaRPr lang="en-GB" sz="800" b="1" dirty="0" smtClean="0"/>
          </a:p>
          <a:p>
            <a:r>
              <a:rPr lang="en-GB" sz="2800" b="1" dirty="0" err="1" smtClean="0"/>
              <a:t>Grandes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despertares</a:t>
            </a:r>
            <a:r>
              <a:rPr lang="en-GB" sz="2800" b="1" dirty="0" smtClean="0"/>
              <a:t>  1730-1740; 1790-1840 – AMEN!, </a:t>
            </a:r>
            <a:r>
              <a:rPr lang="en-GB" sz="2800" b="1" dirty="0" err="1" smtClean="0"/>
              <a:t>pero</a:t>
            </a:r>
            <a:r>
              <a:rPr lang="en-GB" sz="2800" b="1" dirty="0" smtClean="0"/>
              <a:t>…</a:t>
            </a:r>
          </a:p>
          <a:p>
            <a:endParaRPr lang="en-GB" sz="800" b="1" dirty="0" smtClean="0"/>
          </a:p>
          <a:p>
            <a:r>
              <a:rPr lang="en-GB" sz="2800" b="1" dirty="0" smtClean="0"/>
              <a:t>La </a:t>
            </a:r>
            <a:r>
              <a:rPr lang="en-GB" sz="2800" b="1" dirty="0" err="1" smtClean="0"/>
              <a:t>Misión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como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Transformación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8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3) SOLO CONVERSION  &gt; HIPOCRESIA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Hipócrita</a:t>
            </a:r>
            <a:r>
              <a:rPr lang="en-US" b="1" i="1" dirty="0" smtClean="0"/>
              <a:t> : </a:t>
            </a:r>
            <a:r>
              <a:rPr lang="en-US" b="1" i="1" dirty="0" err="1" smtClean="0"/>
              <a:t>decir</a:t>
            </a:r>
            <a:r>
              <a:rPr lang="en-US" b="1" i="1" dirty="0" smtClean="0"/>
              <a:t> </a:t>
            </a:r>
            <a:r>
              <a:rPr lang="en-US" b="1" i="1" dirty="0" err="1" smtClean="0"/>
              <a:t>una</a:t>
            </a:r>
            <a:r>
              <a:rPr lang="en-US" b="1" i="1" dirty="0" smtClean="0"/>
              <a:t> </a:t>
            </a:r>
            <a:r>
              <a:rPr lang="en-US" b="1" i="1" dirty="0" err="1" smtClean="0"/>
              <a:t>cosa</a:t>
            </a:r>
            <a:r>
              <a:rPr lang="en-US" b="1" i="1" dirty="0" smtClean="0"/>
              <a:t> y </a:t>
            </a:r>
            <a:r>
              <a:rPr lang="en-US" b="1" i="1" dirty="0" err="1" smtClean="0"/>
              <a:t>vivir</a:t>
            </a:r>
            <a:r>
              <a:rPr lang="en-US" b="1" i="1" dirty="0" smtClean="0"/>
              <a:t> </a:t>
            </a:r>
            <a:r>
              <a:rPr lang="en-US" b="1" i="1" dirty="0" err="1" smtClean="0"/>
              <a:t>algo</a:t>
            </a:r>
            <a:r>
              <a:rPr lang="en-US" b="1" i="1" dirty="0" smtClean="0"/>
              <a:t> </a:t>
            </a:r>
            <a:r>
              <a:rPr lang="en-US" b="1" i="1" dirty="0" err="1" smtClean="0"/>
              <a:t>diferente</a:t>
            </a:r>
            <a:endParaRPr lang="en-US" b="1" i="1" dirty="0" smtClean="0"/>
          </a:p>
          <a:p>
            <a:endParaRPr lang="en-US" sz="800" b="1" i="1" dirty="0" smtClean="0"/>
          </a:p>
          <a:p>
            <a:r>
              <a:rPr lang="en-US" b="1" i="1" dirty="0" smtClean="0"/>
              <a:t>NO </a:t>
            </a:r>
            <a:r>
              <a:rPr lang="en-US" b="1" i="1" dirty="0" err="1" smtClean="0"/>
              <a:t>cristiano</a:t>
            </a:r>
            <a:r>
              <a:rPr lang="en-US" b="1" i="1" dirty="0" smtClean="0"/>
              <a:t> </a:t>
            </a:r>
            <a:r>
              <a:rPr lang="en-US" b="1" dirty="0" smtClean="0"/>
              <a:t>– David </a:t>
            </a:r>
            <a:r>
              <a:rPr lang="en-US" b="1" dirty="0" err="1" smtClean="0"/>
              <a:t>Kinnaman</a:t>
            </a:r>
            <a:r>
              <a:rPr lang="en-US" b="1" dirty="0" smtClean="0"/>
              <a:t>, 2007</a:t>
            </a:r>
          </a:p>
          <a:p>
            <a:pPr lvl="1"/>
            <a:r>
              <a:rPr lang="en-US" b="1" dirty="0" err="1" smtClean="0"/>
              <a:t>Generación</a:t>
            </a:r>
            <a:r>
              <a:rPr lang="en-US" b="1" dirty="0" smtClean="0"/>
              <a:t> </a:t>
            </a:r>
            <a:r>
              <a:rPr lang="en-US" b="1" dirty="0" err="1" smtClean="0"/>
              <a:t>Mosaico</a:t>
            </a:r>
            <a:r>
              <a:rPr lang="en-US" b="1" dirty="0" smtClean="0"/>
              <a:t> - 1984 y 2002  (12  a 30 </a:t>
            </a:r>
            <a:r>
              <a:rPr lang="en-US" b="1" dirty="0" err="1" smtClean="0"/>
              <a:t>años</a:t>
            </a:r>
            <a:r>
              <a:rPr lang="en-US" b="1" dirty="0" smtClean="0"/>
              <a:t> de </a:t>
            </a:r>
            <a:r>
              <a:rPr lang="en-US" b="1" dirty="0" err="1" smtClean="0"/>
              <a:t>edad</a:t>
            </a:r>
            <a:r>
              <a:rPr lang="en-US" b="1" dirty="0" smtClean="0"/>
              <a:t>) </a:t>
            </a:r>
          </a:p>
          <a:p>
            <a:pPr lvl="1"/>
            <a:r>
              <a:rPr lang="en-US" b="1" dirty="0" err="1" smtClean="0"/>
              <a:t>Generación</a:t>
            </a:r>
            <a:r>
              <a:rPr lang="en-US" b="1" dirty="0" smtClean="0"/>
              <a:t> </a:t>
            </a:r>
            <a:r>
              <a:rPr lang="en-US" b="1" dirty="0" err="1" smtClean="0"/>
              <a:t>Rompecabeza</a:t>
            </a:r>
            <a:r>
              <a:rPr lang="en-US" b="1" dirty="0" smtClean="0"/>
              <a:t>- 1965 y 1983   (31 a 49 </a:t>
            </a:r>
            <a:r>
              <a:rPr lang="en-US" b="1" dirty="0" err="1" smtClean="0"/>
              <a:t>años</a:t>
            </a:r>
            <a:r>
              <a:rPr lang="en-US" b="1" dirty="0" smtClean="0"/>
              <a:t> de </a:t>
            </a:r>
            <a:r>
              <a:rPr lang="en-US" b="1" dirty="0" err="1" smtClean="0"/>
              <a:t>edad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30%  a 35%:  5% de </a:t>
            </a:r>
            <a:r>
              <a:rPr lang="en-US" b="1" dirty="0" err="1" smtClean="0"/>
              <a:t>diferencia</a:t>
            </a:r>
            <a:endParaRPr lang="en-US" b="1" dirty="0" smtClean="0"/>
          </a:p>
          <a:p>
            <a:pPr lvl="2"/>
            <a:r>
              <a:rPr lang="en-US" b="1" dirty="0" smtClean="0"/>
              <a:t>95 </a:t>
            </a:r>
            <a:r>
              <a:rPr lang="en-US" b="1" dirty="0" err="1" smtClean="0"/>
              <a:t>millones</a:t>
            </a:r>
            <a:r>
              <a:rPr lang="en-US" b="1" dirty="0" smtClean="0"/>
              <a:t> de </a:t>
            </a:r>
            <a:r>
              <a:rPr lang="en-US" b="1" dirty="0" err="1" smtClean="0"/>
              <a:t>mosaicos</a:t>
            </a:r>
            <a:r>
              <a:rPr lang="en-US" b="1" dirty="0" smtClean="0"/>
              <a:t> y </a:t>
            </a:r>
            <a:r>
              <a:rPr lang="en-US" b="1" dirty="0" err="1" smtClean="0"/>
              <a:t>rompecabezas</a:t>
            </a:r>
            <a:endParaRPr lang="en-US" b="1" dirty="0" smtClean="0"/>
          </a:p>
          <a:p>
            <a:pPr lvl="2"/>
            <a:r>
              <a:rPr lang="en-US" b="1" dirty="0" smtClean="0"/>
              <a:t>60 </a:t>
            </a:r>
            <a:r>
              <a:rPr lang="en-US" b="1" dirty="0" err="1" smtClean="0"/>
              <a:t>millones</a:t>
            </a:r>
            <a:r>
              <a:rPr lang="en-US" b="1" dirty="0" smtClean="0"/>
              <a:t> </a:t>
            </a:r>
            <a:r>
              <a:rPr lang="en-US" b="1" dirty="0" err="1" smtClean="0"/>
              <a:t>profesan</a:t>
            </a:r>
            <a:r>
              <a:rPr lang="en-US" b="1" dirty="0" smtClean="0"/>
              <a:t> un </a:t>
            </a:r>
            <a:r>
              <a:rPr lang="en-US" b="1" dirty="0" err="1" smtClean="0"/>
              <a:t>mediano</a:t>
            </a:r>
            <a:r>
              <a:rPr lang="en-US" b="1" dirty="0" smtClean="0"/>
              <a:t> </a:t>
            </a:r>
            <a:r>
              <a:rPr lang="en-US" b="1" dirty="0" err="1" smtClean="0"/>
              <a:t>compromiso</a:t>
            </a:r>
            <a:r>
              <a:rPr lang="en-US" b="1" dirty="0" smtClean="0"/>
              <a:t> con Cristo</a:t>
            </a:r>
          </a:p>
          <a:p>
            <a:pPr lvl="2"/>
            <a:r>
              <a:rPr lang="en-US" b="1" dirty="0" smtClean="0"/>
              <a:t>3 </a:t>
            </a:r>
            <a:r>
              <a:rPr lang="en-US" b="1" dirty="0" err="1" smtClean="0"/>
              <a:t>millones</a:t>
            </a:r>
            <a:r>
              <a:rPr lang="en-US" b="1" dirty="0" smtClean="0"/>
              <a:t> </a:t>
            </a:r>
            <a:r>
              <a:rPr lang="en-US" b="1" dirty="0" err="1" smtClean="0"/>
              <a:t>tienen</a:t>
            </a:r>
            <a:r>
              <a:rPr lang="en-US" b="1" dirty="0" smtClean="0"/>
              <a:t>  “</a:t>
            </a:r>
            <a:r>
              <a:rPr lang="en-US" b="1" dirty="0" err="1" smtClean="0"/>
              <a:t>Visión</a:t>
            </a:r>
            <a:r>
              <a:rPr lang="en-US" b="1" dirty="0" smtClean="0"/>
              <a:t> </a:t>
            </a:r>
            <a:r>
              <a:rPr lang="en-US" b="1" dirty="0" err="1" smtClean="0"/>
              <a:t>Bíblica</a:t>
            </a:r>
            <a:r>
              <a:rPr lang="en-US" b="1" dirty="0" smtClean="0"/>
              <a:t>”  </a:t>
            </a:r>
            <a:r>
              <a:rPr lang="en-US" sz="1000" b="1" dirty="0" smtClean="0"/>
              <a:t>Pg 73</a:t>
            </a:r>
          </a:p>
          <a:p>
            <a:endParaRPr lang="en-US" sz="800" dirty="0" smtClean="0"/>
          </a:p>
          <a:p>
            <a:r>
              <a:rPr lang="en-US" b="1" dirty="0" err="1" smtClean="0"/>
              <a:t>Isaías</a:t>
            </a:r>
            <a:r>
              <a:rPr lang="en-US" b="1" dirty="0" smtClean="0"/>
              <a:t> 58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03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4)  LA VERDADERA ADORACION ATRAE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Deuteronomio</a:t>
            </a:r>
            <a:r>
              <a:rPr lang="en-US" b="1" dirty="0" smtClean="0"/>
              <a:t> 4:5-8   “</a:t>
            </a:r>
            <a:r>
              <a:rPr lang="en-US" b="1" dirty="0" err="1" smtClean="0"/>
              <a:t>Sacerdotes</a:t>
            </a:r>
            <a:r>
              <a:rPr lang="en-US" b="1" dirty="0" smtClean="0"/>
              <a:t>”</a:t>
            </a:r>
          </a:p>
          <a:p>
            <a:endParaRPr lang="en-US" b="1" dirty="0"/>
          </a:p>
          <a:p>
            <a:r>
              <a:rPr lang="en-US" b="1" dirty="0" smtClean="0"/>
              <a:t>Mateo 5:13-16  “Sal y Luz”</a:t>
            </a:r>
          </a:p>
          <a:p>
            <a:endParaRPr lang="en-US" b="1" dirty="0" smtClean="0"/>
          </a:p>
          <a:p>
            <a:r>
              <a:rPr lang="en-US" b="1" dirty="0" smtClean="0"/>
              <a:t>I Pedro 2:12  “Buenos </a:t>
            </a:r>
            <a:r>
              <a:rPr lang="en-US" b="1" dirty="0" err="1" smtClean="0"/>
              <a:t>Vecinos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3F90-7CFA-4BCC-84ED-FC1EA909C6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5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3603</TotalTime>
  <Words>767</Words>
  <Application>Microsoft Office PowerPoint</Application>
  <PresentationFormat>On-screen Show (4:3)</PresentationFormat>
  <Paragraphs>200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DiscIPULADO… la meta de la gran comision </vt:lpstr>
      <vt:lpstr>Prisioneros de paradigmas </vt:lpstr>
      <vt:lpstr>Dos errores</vt:lpstr>
      <vt:lpstr>La CONSECUENCIA ?</vt:lpstr>
      <vt:lpstr>.</vt:lpstr>
      <vt:lpstr>1) La prioridad de jesús?   Hacer seguidores </vt:lpstr>
      <vt:lpstr>  2) LA PRIORIDAD BIBLICA </vt:lpstr>
      <vt:lpstr>3) SOLO CONVERSION  &gt; HIPOCRESIA  </vt:lpstr>
      <vt:lpstr> 4)  LA VERDADERA ADORACION ATRAE </vt:lpstr>
      <vt:lpstr> 5) PUEDE EL EVANGELISMO LLEVAR AL PECADO? </vt:lpstr>
      <vt:lpstr>Slide 11</vt:lpstr>
      <vt:lpstr>Slide 12</vt:lpstr>
      <vt:lpstr>LA IGLESIA COMO UNA VENTANA</vt:lpstr>
      <vt:lpstr> 7)  Discipulado: Preparar las personas para ser como jesus </vt:lpstr>
      <vt:lpstr>Retorno hacia la antigua misionologia </vt:lpstr>
      <vt:lpstr>2014 WEA – Encuesta de liderazgo GLOBAL</vt:lpstr>
      <vt:lpstr>Existe una e s p e r a n z a real !</vt:lpstr>
      <vt:lpstr>VENGA TU REINO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The Great Commission’s Goal</dc:title>
  <dc:creator>Bob Moffitt</dc:creator>
  <cp:lastModifiedBy>Milly</cp:lastModifiedBy>
  <cp:revision>58</cp:revision>
  <cp:lastPrinted>2014-04-21T22:26:08Z</cp:lastPrinted>
  <dcterms:created xsi:type="dcterms:W3CDTF">2014-04-15T18:30:04Z</dcterms:created>
  <dcterms:modified xsi:type="dcterms:W3CDTF">2014-05-23T01:28:29Z</dcterms:modified>
</cp:coreProperties>
</file>